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90" r:id="rId14"/>
    <p:sldId id="292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yeditepe.edu.tr/institutes/science-engineerin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hyperlink" Target="http://yeditepe.edu.tr/enstituler/fen-bilimleri-enstitus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4343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GRADUATE SCHOOL OF 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NATURAL AND APPLIED SCIENCES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ORIENTATION 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/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FALL 2017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137" descr="kartal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2141524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"/>
            <a:ext cx="7779428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"/>
            <a:ext cx="1676400" cy="76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7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8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71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262938" cy="65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86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7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37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4838"/>
            <a:ext cx="7924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55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10305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Important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Points</a:t>
            </a:r>
            <a:r>
              <a:rPr lang="tr-TR" dirty="0" smtClean="0">
                <a:solidFill>
                  <a:srgbClr val="C00000"/>
                </a:solidFill>
              </a:rPr>
              <a:t> (</a:t>
            </a:r>
            <a:r>
              <a:rPr lang="tr-TR" dirty="0" err="1" smtClean="0">
                <a:solidFill>
                  <a:srgbClr val="C00000"/>
                </a:solidFill>
              </a:rPr>
              <a:t>Dismissal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Procedure</a:t>
            </a:r>
            <a:r>
              <a:rPr lang="tr-TR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3400" y="2532380"/>
            <a:ext cx="8229600" cy="2971800"/>
          </a:xfrm>
        </p:spPr>
        <p:txBody>
          <a:bodyPr/>
          <a:lstStyle/>
          <a:p>
            <a:r>
              <a:rPr lang="tr-TR" b="1" dirty="0" err="1" smtClean="0"/>
              <a:t>MSc</a:t>
            </a: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finish</a:t>
            </a:r>
            <a:r>
              <a:rPr lang="tr-TR" b="1" dirty="0" smtClean="0"/>
              <a:t> </a:t>
            </a:r>
            <a:r>
              <a:rPr lang="tr-TR" b="1" dirty="0" err="1" smtClean="0"/>
              <a:t>course</a:t>
            </a:r>
            <a:r>
              <a:rPr lang="tr-TR" b="1" dirty="0" smtClean="0"/>
              <a:t> </a:t>
            </a:r>
            <a:r>
              <a:rPr lang="tr-TR" b="1" dirty="0" err="1" smtClean="0"/>
              <a:t>work</a:t>
            </a:r>
            <a:r>
              <a:rPr lang="tr-TR" b="1" dirty="0" smtClean="0"/>
              <a:t> </a:t>
            </a:r>
            <a:r>
              <a:rPr lang="tr-TR" b="1" dirty="0" err="1"/>
              <a:t>w</a:t>
            </a:r>
            <a:r>
              <a:rPr lang="tr-TR" b="1" dirty="0" err="1" smtClean="0"/>
              <a:t>ithin</a:t>
            </a:r>
            <a:r>
              <a:rPr lang="tr-TR" b="1" dirty="0" smtClean="0"/>
              <a:t> 4 </a:t>
            </a:r>
            <a:r>
              <a:rPr lang="tr-TR" b="1" dirty="0" err="1" smtClean="0"/>
              <a:t>terms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CGPA of 3.00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finish</a:t>
            </a:r>
            <a:r>
              <a:rPr lang="tr-TR" b="1" dirty="0" smtClean="0"/>
              <a:t> </a:t>
            </a:r>
            <a:r>
              <a:rPr lang="tr-TR" b="1" dirty="0" err="1" smtClean="0"/>
              <a:t>courses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thesis</a:t>
            </a:r>
            <a:r>
              <a:rPr lang="tr-TR" b="1" dirty="0" smtClean="0"/>
              <a:t> in </a:t>
            </a:r>
            <a:r>
              <a:rPr lang="tr-TR" b="1" dirty="0" err="1" smtClean="0"/>
              <a:t>max</a:t>
            </a:r>
            <a:r>
              <a:rPr lang="tr-TR" b="1" dirty="0" smtClean="0"/>
              <a:t>. 3 </a:t>
            </a:r>
            <a:r>
              <a:rPr lang="tr-TR" b="1" dirty="0" err="1" smtClean="0"/>
              <a:t>years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048000" y="4038600"/>
            <a:ext cx="4267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PhD</a:t>
            </a:r>
            <a:r>
              <a:rPr lang="tr-TR" b="1" dirty="0" smtClean="0"/>
              <a:t> </a:t>
            </a:r>
          </a:p>
          <a:p>
            <a:pPr marL="514350" indent="-514350"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finish</a:t>
            </a:r>
            <a:r>
              <a:rPr lang="tr-TR" b="1" dirty="0" smtClean="0"/>
              <a:t> </a:t>
            </a:r>
            <a:r>
              <a:rPr lang="tr-TR" b="1" dirty="0" err="1" smtClean="0"/>
              <a:t>course</a:t>
            </a:r>
            <a:r>
              <a:rPr lang="tr-TR" b="1" dirty="0" smtClean="0"/>
              <a:t> </a:t>
            </a:r>
            <a:r>
              <a:rPr lang="tr-TR" b="1" dirty="0" err="1" smtClean="0"/>
              <a:t>work</a:t>
            </a:r>
            <a:r>
              <a:rPr lang="tr-TR" b="1" dirty="0" smtClean="0"/>
              <a:t> </a:t>
            </a:r>
            <a:r>
              <a:rPr lang="tr-TR" b="1" dirty="0" err="1" smtClean="0"/>
              <a:t>within</a:t>
            </a:r>
            <a:r>
              <a:rPr lang="tr-TR" b="1" dirty="0" smtClean="0"/>
              <a:t> 4 </a:t>
            </a:r>
            <a:r>
              <a:rPr lang="tr-TR" b="1" dirty="0" err="1" smtClean="0"/>
              <a:t>terms</a:t>
            </a:r>
            <a:r>
              <a:rPr lang="tr-TR" b="1" dirty="0" smtClean="0"/>
              <a:t> (</a:t>
            </a:r>
            <a:r>
              <a:rPr lang="tr-TR" b="1" dirty="0" err="1" smtClean="0"/>
              <a:t>who</a:t>
            </a:r>
            <a:r>
              <a:rPr lang="tr-TR" b="1" dirty="0" smtClean="0"/>
              <a:t> </a:t>
            </a:r>
            <a:r>
              <a:rPr lang="tr-TR" b="1" dirty="0" err="1" smtClean="0"/>
              <a:t>holds</a:t>
            </a:r>
            <a:r>
              <a:rPr lang="tr-TR" b="1" dirty="0" smtClean="0"/>
              <a:t> </a:t>
            </a:r>
            <a:r>
              <a:rPr lang="tr-TR" b="1" dirty="0" err="1" smtClean="0"/>
              <a:t>MSc</a:t>
            </a:r>
            <a:r>
              <a:rPr lang="tr-TR" b="1" dirty="0" smtClean="0"/>
              <a:t>)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within</a:t>
            </a:r>
            <a:r>
              <a:rPr lang="tr-TR" b="1" dirty="0" smtClean="0"/>
              <a:t> 6 </a:t>
            </a:r>
            <a:r>
              <a:rPr lang="tr-TR" b="1" dirty="0" err="1" smtClean="0"/>
              <a:t>terms</a:t>
            </a:r>
            <a:r>
              <a:rPr lang="tr-TR" b="1" dirty="0" smtClean="0"/>
              <a:t> (</a:t>
            </a:r>
            <a:r>
              <a:rPr lang="tr-TR" b="1" dirty="0" err="1" smtClean="0"/>
              <a:t>without</a:t>
            </a:r>
            <a:r>
              <a:rPr lang="tr-TR" b="1" dirty="0" smtClean="0"/>
              <a:t> </a:t>
            </a:r>
            <a:r>
              <a:rPr lang="tr-TR" b="1" dirty="0" err="1" smtClean="0"/>
              <a:t>MSc</a:t>
            </a:r>
            <a:r>
              <a:rPr lang="tr-TR" b="1" dirty="0" smtClean="0"/>
              <a:t> </a:t>
            </a:r>
            <a:r>
              <a:rPr lang="tr-TR" b="1" dirty="0" err="1" smtClean="0"/>
              <a:t>degree</a:t>
            </a:r>
            <a:r>
              <a:rPr lang="tr-TR" b="1" dirty="0" smtClean="0"/>
              <a:t>) </a:t>
            </a:r>
            <a:r>
              <a:rPr lang="tr-TR" b="1" dirty="0" err="1" smtClean="0"/>
              <a:t>with</a:t>
            </a:r>
            <a:r>
              <a:rPr lang="tr-TR" b="1" dirty="0" smtClean="0"/>
              <a:t> CGPA of 3.00</a:t>
            </a:r>
          </a:p>
          <a:p>
            <a:pPr marL="514350" indent="-514350"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pass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qualifying</a:t>
            </a:r>
            <a:r>
              <a:rPr lang="tr-TR" b="1" dirty="0" smtClean="0"/>
              <a:t> </a:t>
            </a:r>
            <a:r>
              <a:rPr lang="tr-TR" b="1" dirty="0" err="1" smtClean="0"/>
              <a:t>exam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2 </a:t>
            </a:r>
            <a:r>
              <a:rPr lang="tr-TR" b="1" dirty="0" err="1" smtClean="0"/>
              <a:t>times</a:t>
            </a:r>
            <a:endParaRPr lang="tr-TR" b="1" dirty="0" smtClean="0"/>
          </a:p>
          <a:p>
            <a:pPr marL="514350" indent="-514350"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give</a:t>
            </a:r>
            <a:r>
              <a:rPr lang="tr-TR" b="1" dirty="0"/>
              <a:t> </a:t>
            </a:r>
            <a:r>
              <a:rPr lang="tr-TR" b="1" dirty="0" smtClean="0"/>
              <a:t>(be </a:t>
            </a:r>
            <a:r>
              <a:rPr lang="tr-TR" b="1" dirty="0" err="1" smtClean="0"/>
              <a:t>successful</a:t>
            </a:r>
            <a:r>
              <a:rPr lang="tr-TR" b="1" dirty="0" smtClean="0"/>
              <a:t>)  2 </a:t>
            </a:r>
            <a:r>
              <a:rPr lang="tr-TR" b="1" dirty="0" err="1" smtClean="0"/>
              <a:t>successive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3 </a:t>
            </a:r>
            <a:r>
              <a:rPr lang="tr-TR" b="1" dirty="0" err="1" smtClean="0"/>
              <a:t>thesis</a:t>
            </a:r>
            <a:r>
              <a:rPr lang="tr-TR" b="1" dirty="0" smtClean="0"/>
              <a:t> </a:t>
            </a:r>
            <a:r>
              <a:rPr lang="tr-TR" b="1" dirty="0" err="1" smtClean="0"/>
              <a:t>progress</a:t>
            </a:r>
            <a:r>
              <a:rPr lang="tr-TR" b="1" dirty="0" smtClean="0"/>
              <a:t> </a:t>
            </a:r>
            <a:r>
              <a:rPr lang="tr-TR" b="1" dirty="0" err="1" smtClean="0"/>
              <a:t>reports</a:t>
            </a:r>
            <a:r>
              <a:rPr lang="tr-TR" b="1" dirty="0" smtClean="0"/>
              <a:t> in total</a:t>
            </a:r>
          </a:p>
          <a:p>
            <a:pPr marL="514350" indent="-514350">
              <a:buAutoNum type="arabicPeriod"/>
            </a:pPr>
            <a:r>
              <a:rPr lang="tr-TR" b="1" dirty="0" err="1" smtClean="0"/>
              <a:t>Cannot</a:t>
            </a:r>
            <a:r>
              <a:rPr lang="tr-TR" b="1" dirty="0" smtClean="0"/>
              <a:t> </a:t>
            </a:r>
            <a:r>
              <a:rPr lang="tr-TR" b="1" dirty="0" err="1" smtClean="0"/>
              <a:t>finish</a:t>
            </a:r>
            <a:r>
              <a:rPr lang="tr-TR" b="1" dirty="0" smtClean="0"/>
              <a:t> </a:t>
            </a:r>
            <a:r>
              <a:rPr lang="tr-TR" b="1" dirty="0" err="1" smtClean="0"/>
              <a:t>course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thesis</a:t>
            </a:r>
            <a:r>
              <a:rPr lang="tr-TR" b="1" dirty="0" smtClean="0"/>
              <a:t> in </a:t>
            </a:r>
            <a:r>
              <a:rPr lang="tr-TR" b="1" dirty="0" err="1" smtClean="0"/>
              <a:t>max</a:t>
            </a:r>
            <a:r>
              <a:rPr lang="tr-TR" b="1" dirty="0" smtClean="0"/>
              <a:t>. </a:t>
            </a:r>
            <a:r>
              <a:rPr lang="tr-TR" b="1" dirty="0" err="1"/>
              <a:t>p</a:t>
            </a:r>
            <a:r>
              <a:rPr lang="tr-TR" b="1" dirty="0" err="1" smtClean="0"/>
              <a:t>eriod</a:t>
            </a:r>
            <a:r>
              <a:rPr lang="tr-TR" b="1" dirty="0" smtClean="0"/>
              <a:t> of time</a:t>
            </a:r>
            <a:endParaRPr lang="tr-TR" b="1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Important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Points</a:t>
            </a:r>
            <a:r>
              <a:rPr lang="tr-TR" dirty="0" smtClean="0">
                <a:solidFill>
                  <a:srgbClr val="C00000"/>
                </a:solidFill>
              </a:rPr>
              <a:t> (</a:t>
            </a:r>
            <a:r>
              <a:rPr lang="tr-TR" dirty="0" err="1" smtClean="0">
                <a:solidFill>
                  <a:srgbClr val="C00000"/>
                </a:solidFill>
              </a:rPr>
              <a:t>Dismissal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Procedure</a:t>
            </a:r>
            <a:r>
              <a:rPr lang="tr-TR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Graduate School of 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Natural and Applied Sciences</a:t>
            </a:r>
            <a:endParaRPr lang="tr-TR" dirty="0">
              <a:solidFill>
                <a:srgbClr val="C00000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24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22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5"/>
          <p:cNvSpPr>
            <a:spLocks noGrp="1"/>
          </p:cNvSpPr>
          <p:nvPr>
            <p:ph idx="1"/>
          </p:nvPr>
        </p:nvSpPr>
        <p:spPr>
          <a:xfrm>
            <a:off x="533400" y="1752600"/>
            <a:ext cx="4636477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u="sng" dirty="0" smtClean="0">
                <a:solidFill>
                  <a:srgbClr val="C00000"/>
                </a:solidFill>
              </a:rPr>
              <a:t>Important Reminders: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08074"/>
            <a:ext cx="8229600" cy="1477328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tr-TR" b="1" dirty="0" err="1" smtClean="0"/>
              <a:t>Please</a:t>
            </a:r>
            <a:r>
              <a:rPr lang="tr-TR" b="1" dirty="0" smtClean="0"/>
              <a:t> </a:t>
            </a:r>
            <a:r>
              <a:rPr lang="tr-TR" b="1" dirty="0" err="1" smtClean="0"/>
              <a:t>check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academic</a:t>
            </a:r>
            <a:r>
              <a:rPr lang="tr-TR" b="1" dirty="0" smtClean="0">
                <a:solidFill>
                  <a:srgbClr val="C00000"/>
                </a:solidFill>
              </a:rPr>
              <a:t> calender of the Graduate School </a:t>
            </a:r>
            <a:r>
              <a:rPr lang="tr-TR" b="1" dirty="0" err="1" smtClean="0">
                <a:solidFill>
                  <a:srgbClr val="C00000"/>
                </a:solidFill>
              </a:rPr>
              <a:t>for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deadlines</a:t>
            </a:r>
            <a:r>
              <a:rPr lang="tr-TR" b="1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tr-TR" b="1" dirty="0" smtClean="0"/>
          </a:p>
          <a:p>
            <a:pPr marL="285750" indent="-285750">
              <a:buFont typeface="Arial" charset="0"/>
              <a:buChar char="•"/>
            </a:pPr>
            <a:r>
              <a:rPr lang="tr-TR" b="1" dirty="0" smtClean="0"/>
              <a:t>Please make sure that we have your current contact information ( email, telephone and address).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4417874"/>
            <a:ext cx="8229600" cy="1754326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tr-TR" b="1" dirty="0" smtClean="0"/>
              <a:t>Please register every semester regarding of your stage in the program (qualifying, proposing, thesis etc.)</a:t>
            </a:r>
          </a:p>
          <a:p>
            <a:pPr marL="285750" indent="-285750">
              <a:buFont typeface="Arial" charset="0"/>
              <a:buChar char="•"/>
            </a:pPr>
            <a:endParaRPr lang="tr-TR" b="1" dirty="0" smtClean="0"/>
          </a:p>
          <a:p>
            <a:pPr marL="285750" indent="-285750">
              <a:buFont typeface="Arial" charset="0"/>
              <a:buChar char="•"/>
            </a:pPr>
            <a:r>
              <a:rPr lang="tr-TR" b="1" dirty="0" smtClean="0"/>
              <a:t>Those who are in the status of ‘special student’ must bring the missing documents by the end of the first semester.</a:t>
            </a:r>
          </a:p>
        </p:txBody>
      </p:sp>
    </p:spTree>
    <p:extLst>
      <p:ext uri="{BB962C8B-B14F-4D97-AF65-F5344CB8AC3E}">
        <p14:creationId xmlns:p14="http://schemas.microsoft.com/office/powerpoint/2010/main" val="11671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thank-you-clipart-LTKde6er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4193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743200"/>
            <a:ext cx="4800600" cy="381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u="sng" dirty="0" smtClean="0">
                <a:hlinkClick r:id="rId3"/>
              </a:rPr>
              <a:t>http://yeditepe.edu.tr/institutes/science-engineering</a:t>
            </a:r>
            <a:endParaRPr lang="tr-TR" sz="1400" u="sng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67275" y="2743200"/>
            <a:ext cx="4352925" cy="381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u="sng" dirty="0" smtClean="0">
                <a:hlinkClick r:id="rId4"/>
              </a:rPr>
              <a:t>http://yeditepe.edu.tr/enstituler/fen-bilimleri-enstitusu</a:t>
            </a:r>
            <a:endParaRPr lang="tr-TR" sz="1400" dirty="0"/>
          </a:p>
        </p:txBody>
      </p:sp>
      <p:sp>
        <p:nvSpPr>
          <p:cNvPr id="4" name="Oval 3"/>
          <p:cNvSpPr/>
          <p:nvPr/>
        </p:nvSpPr>
        <p:spPr>
          <a:xfrm>
            <a:off x="4333875" y="2895600"/>
            <a:ext cx="16192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6" descr="data:image/jpeg;base64,/9j/4AAQSkZJRgABAQAAAQABAAD/2wCEAAkGBxQTEhUUExQVFBUXGBcXGBcXFxgdHBwXFBcXFxwYFxcYHSggGBolHBQXITEhJSkrLi4uFx8zODMsNygtLisBCgoKDg0OGxAQGywkHCQtLCwsLCwsLCwsLCw0LCwsLCwsLCwsLCwsLCwsLCwsLCwsLCwsLCwsLCwsLC0sLCwsLP/AABEIAMIBAwMBIgACEQEDEQH/xAAbAAACAwEBAQAAAAAAAAAAAAACAwABBAUGB//EAEoQAAICAQIDBQMIBwQIBQUAAAECAAMRBBIFITEGE0FRYSJxkRQjMoGhscHwB0JSkrLR4SVigvEVJDNDcnSzwjVzotLTFjRTg5P/xAAaAQADAQEBAQAAAAAAAAAAAAAAAQIDBAUG/8QAMxEAAgIAAwUHAwMEAwAAAAAAAAECERIhMQMTQVFhBBQicaHB8IGRsTJC4SMzYtEFJFL/2gAMAwEAAhEDEQA/AO9GAxSdIwT4xM9sICQGUBLVJQglJ8YarK2yZxK8wDMKJJhs0LAaJeYrvIQMqwGCHmKhykwDBkBi90LMqxBiXti90MHxjQF48jKZJeJe2MADnxjQYPOWDGhEJlYlysxgXmRZUmYWATGUJBII7EFKzJmCxjsAjKJgqJDFYEzKMvEmIAQ5lSyJIxHFUxic4JSNWeekakENV/PpJmMSaJCBB54lkRgSUY6AUR098NkMLEPEKAWoMvHpGYklUAIELMtTIFzGkBa19ZTqY5DFt4/nz/pHKOQIq6vlKUnkOv1enhHeEmMSsIrLEhaTEmyVmIEt6S4W2CYAWTBDc4ZWVshTApzKUwmmPiOvqoQ2XWLWg8WPj5KBzdvQAmNRbdIVpGstKwfI/CcfSaXWa44Utw/TH9dsfKrAQD82vMacc+py3TzxMPbX9G7AI+k1XySqtMWGy68lmLfSJyefMDl1JxjpOyHYm14nRhLbpaI9OWg7p8w/+iteF3LxanbsssydVqV9ik7bGI28tjcmHgescnZLitlrU1cSpNta4euvXaksCmFZmVhkHJGfAZEvuX+XoLvHQ+lF4JsnzvSdm+Mbto4hU5OVC/LGY7s2KBgjOd1Vg99b/smOr7NcaO3Gsrbm45aoHJqYhwDt6rghvIg9JL7FLmPfrkfQN8EvPlPFNVxLRX0Ldqdwt2um2xbFZCwHXbgg/dPqBsGSPUzDa7F7OrZpCakNNkuAHkmOZZzN39Y2AoELM40aBRlfhFExqnpKiIaDKlYBklgXDBiwYeYIAjLAlESsesYgxLrMAt+f8paRgOUSMssSmU9Jo1kII9JUvwlYjAIGTMHEggAUmJBKOc+n4xiIXgG2ViVJtjI1k4nHtB3rVWpZ3V9DM1NmAwBcAEMjcmB2j1GOXkeu5ma1fSTvZQdxBxTVMZ2c7YobRTr610+qbkr7iaLjkD5l2PstnHsNg8x48pr7edo9JVt09+pWi0GnUKHrsIPdXLYuSikbS1JU4ORPOcQ0K2oyWIHRuqtnHv5cwfUYI85xeIdmaLCDZUbCFCgvfqGIVeigtacKM8hO3Z/8nsq8aafQ5pdnleWZo4vrOHampweJULcy6jDhbQFfVWl3Xmue7NbGs+J+lgHp6Xsr2l01d2ozrNM9dlltoK6i0sN9rMqjTsgSvk+CVbmQOR6j5/qeyWkAJ+T4wCT87bz+LRtHCKHDHu7Bu25xdjPdck/UOMD+s6F27YOOJPIz3E7pne066OnWtq14jpS3eaq1a3uIXNyt3AIxyCtdqGJx/veWZqpbQLpjpm4jpLV7+m1Wa5FbBKLqVOzH06xcP73fsD1zPJ3dk9K5JNdwySeVygZPkO6gjsRpD+rqB/8AuT/4Yd/7P/69B7naGn9KvFaNTxHRHT212oFrUmtgwBN/0SV6HGOU9gLPaPvP3zyPD+xOlrsSwC8lGDANahXKnI3BagSMjoCJ6yqszl7T2iG0rAzbZQlG7NQeSD3Uk5cRrRnVo1TCFB98BhzxOWmjQMRqnpOdqeM6etu7suqR+Xss6g8/ME8p0kmuFrNitMsYklyAwAuFmVGqmBk/CNIRFQmEqeoi2sJkEq0A3YPP4yFMf0ia7VYsAwJU4YA5IOA2GA6HDA49RHKcdJQig0YWyJTqCMwA2ByhoAa8hCzMw1AyFLAM2doJGTt5nA8cCPBjTAOURJmQyhFrLMXiWMxJjLIgMIWZMwEJcRbpHtBmbRSMzVxLUzY4iyJhLZoqzlcQp+bbHkZh4NXuryfM/hOtxE/Nt7pk4IPmhy68/iAfCUtmty11RLfiHppoxaI6Goma2SKsFaoSpGiEJtGNE2L2/nEuMkmlCMC6g++OW4HqJmKES1E502VSPO6K2vTLbTq12B7LWNrITVatrsQWtAKg7SFw+MYE6vZu3HeacHcmn7muts5ZkNFb5YjkT7XUAcsTJw/jNlSGvUU32WAsvsUl1tXcdpDKNgBUgEMVxzzMXZOmzR96llNpazu3rFaM6/7MKajYvsoVK7csQMYOZ6LjijLn6Pqvoc6dNcvmpp4NxnU6tSajTXsC7y1buGsYbtqgOu1Qu3JyebekZoOJ6vULY1a1Umo7Clis5e1VDMAyuuxMsADhj15eE5/ZRX0SOt1Nx7zZYO7rZ/bC921Z2j2T7AILYBDdeRmjg+rv063C+iw22ubkFSMyFrUXNZdchCrggliB4g4jnBJywpcK9/P2CMnStvqa9LxTU3pZbV3NQqJXurVZmaytQXUurgIA2UBw30c9DiK0XaDUaqt9Rpu6KIwA07IxsZQFJy+8BGYElfZI6TFpOHrSlw1OhS/Uu72o66YOjtcA+3vSCKwrll9sjkAYOppY1MraZk1qApTZpqnVMD/ZkWj2VrHLKu2Bg8ukvBBZJL+PddeBNy4/PnI62i4nqbVFyd01femtqAh7xUFprJawvgOAN5Xb05es26/W3HUJp6Cisa2td3UuAoYIoVAy5LHPPPIKZwbUZ9rfJ3q4gLED2VV2JWQtg3M1v0LKzWDyYk+GMzu64mjVreUset6DUxrRnKstm9MogLFSHcZAOCBnrM3BYslz+dej4lKTr58RxeEa7UHVajTr3S3ta1ljlWZFrqo0yblr3AkuXXALchnmcc9tPHr2vbRZqTUJuZ7SjGvugKyrrXvB3MbQNu/A2tzPKZOGJbVrr9a9NoqtZ6yFRmcKa9M1dndqCxB7tlOASpPPocIv4dv1z67UaU2aewGpa3o3ugQV7LmpwWG5lsHTcAwyBkzeUYt309fnAhN+vob6O0N7aj5HvoruUvutKMUdVWp1FdfeA7yLskbjjYeueTqddrGvOnK01OqFzYVZgcWuiste8cnVQQC3LB68phRFBIs0Fa6KwsVVNKTaGQIFe2tASu75zHs5GFzjMf2W0dq6ix3W0VGvFPe7i4r71iqMWy2RliA3MKygyJxjhbpZL1+cCk3fz59R9CX6gCzdUlumfUVE7GKMSAoYLvBGV543dTJ2f176fhVd1u1wmnRkVFKnbsXajEs2WJwNwA69J0OCadlGoypG6+1lz4qwXBHpOZpdJZbwr5OEdLkpSvbYhX52oKQAW5MpKgbhy5xJpqnpa+2Y6rNa0zRxLies0qq9q1Xh8JtrVk7u18LWCzO2+ssdpOAehx5J45x3U6JSbjTbursZClboBbUu8owLtuUqGwwI+j6weO6y7VIi6eiwFGS6wXVtXzpZXWpGbAZ2ZcZGVwOvMTH2xSzXV4ppvxXXc531OhNj1mpK1VwCx+cYkjkNo585cIptYkuN+3l7kybzp+XudnUazWJdVUTpz34swQjjuTWFY7vnPnhgkctmTjoOmerjl5tbSbqe/FjDvdjbO6Wqq0v3W/O755Fxvxzz4YnV4lQx1elYKSq9/uI6DcigZ8s4nmuIcI/16zUXac3095tKmrvPZs02nAtSvBLbXpKnAJ9o+Rihhetaet/Mhytac/Q9BwzXWu2oodqjdVs2uqtsZbVJRjXvyMFWBUN+r1GZ5vstq9Tsr06PRljqbdxqc7ETVWI2V7z2yztyGV2gHO6ek7M6dQ1zV6avTVMyisCkVO6qvN7FABA3MwUEAgAnxnB4EH01qvZTfhBqarcUu2DbqnvqdNoPeoVJBKbtpZc4gkvEl0/D9/8AQm9H81OvRxK9qdUu2s6nTbgAA2x81i2s7S2V3KQMbuRB5mI4/wBozVVpXpVbDqMMqnP0WVQuCOmbLaQTzwGPKbOAhzZqdQyMgvsTYrjDd3VWqBmXqpYhjg88EZxPL1cLtcXoqhjo2SugZA3BdQNWUB6D5oUIPVYox2eLPhXrl6Mbcqy+fEdfjPFdRo9ouam3vAQjJWyBbFIJRlNjblKFiDkc059Z2eIXlL9PWu0i1rFYnqO7rZxjB8xPMdq1s1oTuabsUh7j3lbVkvt2rUgsA3NhmJI5eyOfObtVrGu1GmsrpuNdXfMxetkO40sFUK4BOTyz0yQBnniXCLSdZ539sgUnbz5fydfi1RFTe78RMPZ980qf5HoB4iOt13faRbACFtrrcA9QH2sB7+cV2bT/AFZD165+PpOdxqDXU1vM6RIhLAMOmo+PKZJZlhiFD7n3wSh8JdNE2VmSAXlQGZlbcpg6d8GFpxhSTEic/JlGPX8XNWspodAK71YJZzz3q89jDpgjGPVhOpfeKlZ3O1UVmY+QUEk/ATidrOHtqNKwTldURdSR13188D1IyPeRORxnjH+kKNHp6jhtWQ12P1Kqj86PT2lIGeu31ndDZR2ijJZcH+b+34MHNxbT+hvXtc3yOvUWU/O3vsooQnL7jhck9M9c+RHnBu1vFa1NjUaV1Ayaa2s7zHkGOVJHpn0i9dSDxfTVAAJp9M1iDwBYmvGPQBfhPYkZ5jrHNxjVRWef04IIpvV6HnOMdrlXhw1tChwSo2tywS20hseIM9CDPlHGxs0nFKB9FNXW6jyFxzgfuCfVRF2jZxilXN/ak1+R7KTbd/NTlVcaY69tJtG1aBduyc5LquMdMe1Ozq7goZmIVVBJJ6AKMkn0xPI6f/xuz/kx/wBVJq/SZqCnDrivIsET951BH1jMT2ac4xXFIMVRbfCxOi47xDVDvdHVp66CSEbUmzc4BxuC1/RHvnQ4B2ie62zT6ioU6msBioOUdDy31nrjJHxHqB1eH6cV1pWowERUA9FAH4TPfwlPlC6s7hYlbV8iNpQkthhjJ5nzg9pB3GqXDmPDJU78zl8Q7QX2Xvp9DXW7VY7220sK0Y9EAXmzdenTEFe0Gqouqp19VSi07a76C3d7/BHV+ak+fr7yFfovTOi75vpXW22MfNixX/tmr9Jmn38NuP6ybLFPkVdeY8jgn4zao491WWl8b5/czuWHHfU7+qZwjGsBnAO0McAt4AkdBPJcd7R8Q0lLXW6bTbFIB22uT7RwOWPOeq0F++qt/wBtFb95Qfxnmv0rL/Zlh/v1/wAYmewrGoNXmXtP0uSZ0dJquIl1FlGmVCw3FbWJC55kDbzOPCY27Q6rU22pw+uk11Nsa+8vsLjqtapzOPP+me7x3VGrTX2DqlVjD3qhI+0Tmfo90wr4dpgPFN599hLfj9kpNYXOlyQmneGxfDO0N66hdLrqkrssBNVlRY1WbebKN3NWHr9mRn1CrmeN/Sd7Gmp1Hjp9RVYD6ZII+74T2tr45CE0nFTWVhFu3E8qvaHV2XamrTUUN3FgQmx2XIZcg8gefIzBb2k4gNUulOn03etWbR86+3aGK9cdcg8o7sef9d4n/wCdX/C0DVf+OVf8k3/VeavDicaWSv0Izq74+52eG2atw66muuoEYVqbCxyc55kcscsTZoNClKlUzzZnYsSWZmOSzMep/kJoMmZySm30N0qIxirUDKVPQgg+4jHhDYwMzMZzeLACogcgNoAHTAZRgeUT2Vb5ivxzny8z5RvHT8w/+H+JZOyqj5NWfMHy8z5TSP6PqS9TrKgEprAPX0g2vyGPGZpDdaDo1d8YItMWJUVsdGjvR5STMffKjxCoztqM9OkAGZUsjt05MVmlGmkZP58J5TsZoKquJcRKjGw1hPQW7nYD0yo+E9RShPPoJzOA8LenWa21wAlzUms5BJCKwPIcxzI6zt7PKoT6r3RjtFco/OBl1mBxqkk8rNIyL/xI7OR8BPUq2DOJ2p4W14qsoYJqKG31Mw9k5+kjf3WwPhMWo4vxB12LoVqsPLvWvQ1r/eCj2j7uf1zSSW0UWmrSp26EnhbTR5PtBh9Pxa0fROqpQe+piD/FPqQM89V2QQcPfR792/2ms8TcSG3keIyAPPAmXTcQ4jSgrt0QvdQALUvQK+OQJDcx6/cJe2rax8LWT4usqSvPyI2fgefH+S9O39tWf8mP+okZ+ktS3DrseBrb6hYoP3w+zPCrltu1Wp2i67aAinIrrXoufE8hnHl6zua7TLbW9bjKupVvcwxMpbRR2sWneGvTUtRbg1zsrWaOnVUqHLbG2uNrMvhke0pBxznlW4XVp+KaSqk2Yeq8urWO2fYZVOGJ8mjOGWa/RoKPkw1aJyqtS1UOwfRV1fxA5ZHp16x/D+A6k67T624Ju+eFiq3Kqs1haq1z9M5LksB1bym+z8NrEsNOs9cuREvFWWeQ39GJ/s6tT9Kt7UYeR3s2D+8Jq/SHqgvDNRnqVVR/jdR9xPwmPU6HU6LUW2aWtb6L27x6d4RksP0nQtyIPl7h4TPdpdVrravlFQ02mqcWd3vV3tdfo7tvIJzPL3+hCeHe7y1WuuflWoK8GCs9D2fDNNspqUjmtaKfeqgfhPNfpab+zbB/fr/jE9P8pnnO3nD7dVo7KqhucshAJA5KwJ5nkOQmWy2kd6n1LnF4Guh1u0lJfSahF6tTaB7yjY+2ZOwNofh+mYHkKwp96ZQ/as7YHif8543SaTV8PZ009I1Wldy6ILFR6i3Vfa5MuemJUKlBx43aCWUrH/pUO7RLUOtt9Naj1JJ/7Z62xskzyOn4dqdXqKtRq61oqoJamgOHJsP+8sYcuWAQPDHvz6kmG1aUVD7/AFCCtuR5bsgf9c4n/wCdX/C0DVH+3Kv+Tb/qvNvZ7htlWp1tjgBbrUZDkHIVWByB06+MHUcMsPFK9SAO6XTGsnIzvLs2NvXoRzluaxyz/b7ImnhXn7noyYJM46DU/LSSR8k7nkPY/wBtuHP9vpn0nUacslRqnZbtFueUvEJRgZMjUo53aFcaZ89fY/jWZuzdh+S1D0P8R8pfaKwmh/LK/wAYiOzn/wBvX7j/ABGaX/Ty5+xH7jt2HkvugFpLOuB4coewDmZBQSKT6Q/ZHXnA3s3QYEAqB1PwjEO7/wBJJn3L6yQsKOUBH0rk4mMNNWmbr7jOOOpozY9oA5fVFh5lDR4Iml2KqG7pDZAMOlAT9seYGmljjoMRli5EUbgPGT5SJplVWSYtc7jAUMAc7mUAsPLaD58+eDjHTnkYtPqdlmxa3G9l5uRnG05f6RJPJRz8x5Ts2ahOQJxk4Hv/ACJm1HDFcs25slVUYIGApJOOWQWBwfRRjB5y4tVT0Jd6gV8RrKK+SFbJHIkkAn2gBk4xzz6iaV4xUd2D9EMTyPIIcHl6Gc+zg+TzazH6qjZhfa3DGF8GAODkHAznAwyjhYCquXOGZsnGT3jmxlOBjbk9AB0EFgWlj8TNS6tXZgDkr9LkfUcieR5qw5eII6zFRSXVbN7ByFYe020A4O3YDtIwcEkZPXyw7ScJ2HIZzyCncVwQuQucDlgE8hgeJBPOT/R+0YFzqPBVCHHopZSQPQ9PDAidJ5eoeZm1esFgwhPVvBgCDXauQSMMMjqPKdOnWKCFZlLliAOfm+Bz6nFbfA+kwjhoKhQ9gxgA5TIUKyhRlcYw55kEnlknEocHGSTZYSQADlPZAcuduFxkk8yc+mJf9OqsXiOnp9WLMkEnBxzBHgD4+GCD9Yjd0x6PTCtdoLEZJ548eZ6Ae/4zVIeuRS0HM/siLLwkOeUUxg2CCB5wsxZMrdFYxmZRlICZC4XpzMBBkY5n6hM9luZLHiswbGkcrtRaRQRjOSo93tZyfTlj647suvzFZ8gfvMz9p/8AYN71+8Tb2fbGmq8PZE1X9r6+xm/1HUQY9/nFvYB6n8/CIs1GenKJJmTlyKo0taTFmCDKJisovnJBkiA5feR+mtwfTp8Zz1aPDH8icydFGwgg4/OIxWmVdUwGOX2/zhpYceHx/pLTQGnMHeYrvT5D4/0ije3p8T/KFga1sh7pj7wmMDQsDSDD7z1mZTC3R2I0i4+cMagzISIe6Umwoe9xPjA7yAGEHcIWA5bY+g5PpM+4TRQ42n8+EcdRMK1hnlALRZaWGjsA90vvfMZ++K3wWeFgaS6+so2jwHxmffKJjxBQ9riesExawWeKwoJmkrUmUqk9eku3UheQEOrFZze12BpiPVYHB3zTX6KJn7S6+yugujFWyBkeRyCMH4RvC9Sz1IzkszKCSepJHWdUtn/1VtOGKvQxU1vsHGr9ToZkDRIMAnnOSzc1h4LNFZkzHYDN8kVmSFgcsQlaIDy93rj4TnoZqDRlNgI6590xhvX7oys8vpH7P5SlQG3A84LKPOZzj9o/Z/KWceZP1j7oUhj1x6xinyiE5ef1842ADFaXmJBl7oxD5efzmIDwg8AGkwA0mYGYMY9Gj6HwceB5TKghAxp0JmhiRykDQVtB5H4yynkQZfkIstAJlMD5GUqt5GIA8yZk7o+OB9crco8zHQBgE9IzAXrjP58JnfUnoOUQxz1JhaQDrtTnkDj8/ZEYinb1gm71+EluwMXaDWPVVurYq2cZHkVbIx4g+U0aLUl0VnJZmAJJ8SfGcfta/wAz/iH8LTbw0/NV+Hsj7hN3/YXmyP3/AEOnvg95zicysiYFmktKLxKtLLQsBhaSJ3SRgct2xCFmJ48Xv6/E/wA4QvfHPdnz3tOvufUx3h7FbvT7oQvb9n7p48ap/N/32jRqvW7/APpy+6T3RriPeHs0sb9n7RCNrfs/aJ42zX2YwpdfL2pnGosPV7Pqdv5wXZG+KHvD3KufUe+M3TwZ1VvhZb++f5yq9bcP95Z9Zz98O5vmg3p70e+TvPWeH+U2cvnbfXn/AF5w31DY5W2k/VF3R8x73oe274ecNbPzznglvb9ay4cv1cD7cRo17Acrbs+oQj7RmD7I+DDeHvFf1++QN6/fPBniz+Nthx4d2np4gy/9MsAcWOP8GT9pPjDuc+f5Deo99u9YLt6zxNXGWHWx89c4HX8+EW/GrieVjfUAPwh3SfNBvUe77z84k72eKHHL+QVj08VHX4SxxrUeLHP/AAr/AO2T3WfNBvEe0Fp8zIbT5meKHGL/ABdvX2U/9sJ+L3Z+ny8SEGfqzDu0+aDeI9gbT5ffBrc5z/lPIniLjpfYf8NY/CLt4rZ07xj9Sg/ZGuzS5oN4j2ouijqfqnin4kx5bm/eP4HlKr4k46u+PRsn/wBWY+6y5hvEexbUc8Y+wyMfT8/XPKjiCfrPefMAqPuMNOJJ0Xvv3x+OYu7S5hjRq7Ut8yOh9r/tabuGtiuv/hX+ETyXEtcGwD3gwf1znpkdB747TcTAAG+zoMYYYxjynQ+zy3Sj1M8axWexNnu+2QMfT7Z45+Jv4M5Hnnn95i24lbz9pvz7pl3SXMreI9qG90svPEDXWE+07geh/nGDXNjBss+A/nDuj5hvD2Pe+sk8d8uf/wDJZ+6P5yQ7o+YbwXLyJYQjy+EMHzGJ0mYAP5xL3fnEvd5S8QADfCDDyhKfT7I0JmJgJ3Dyhgr+RGbPdC7qTkMSCJYYR4p90sVe6K0MTuWQKvkPtmjuR6SxT8IrAzrSvl9sL5Ovl9s0GvEIVRWxmbuR+z9svb6TWtWfD4yNR5c4rYGTB9BBNZPU49xmhq+eOULuh5wsDEunHnK+Sjzm2ygY64iHqIPX16n+U1gnLjRLdChpR+190FtJ/e+ybNPX4lhjy/HM0d2vpIlJxdWNZnH+Q56t9kE6A/tzs92vpKNa+ghvZBRxG0B8G+/8YrI6EEnOOQM7pqXPIiAaQOfIjx6fGWtq+IqOSNGp/VPr/lGrol8sTprWD0IljT+sW8kFI5vyQSm0YnU7oSvZB9r7CB/OLeSCjmfJRBbTHwx9s6RAgYHhBTYqMI08ua9okjxMDn1nmfz5RiGSSbvQQtuv1fzgVnpJJBAHn2j+fGaKvH8+Ekkl6DLsPONr/n+Ekkh6DQ0j2fjBMqSTxAgP5+owbuokkjAvTnJ/PpGnp8JJInqMLy9/4wz1P1SSRcAMo6/D8ZY8fz4iSSWIOweyZydSfZH1/dJJN+zame00NfDugmhj+frkkmO01KjoR4omSSJAwMwgeR90kkoAtJ0P+L7zDU/n65UkUtWMPy934wLR7P58zJJBAJJ5L/xH8Y9ure/8TJJEwFWMcySSS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UUExQVFBUXGBcXGBcXFxgdHBwXFBcXFxwYFxcYHSggGBolHBQXITEhJSkrLi4uFx8zODMsNygtLisBCgoKDg0OGxAQGywkHCQtLCwsLCwsLCwsLCw0LCwsLCwsLCwsLCwsLCwsLCwsLCwsLCwsLCwsLCwsLC0sLCwsLP/AABEIAMIBAwMBIgACEQEDEQH/xAAbAAACAwEBAQAAAAAAAAAAAAACAwABBAUGB//EAEoQAAICAQIDBQMIBwQIBQUAAAECAAMRBBIFITEGE0FRYSJxkRQjMoGhscHwB0JSkrLR4SVigvEVJDNDcnSzwjVzotLTFjRTg5P/xAAaAQADAQEBAQAAAAAAAAAAAAAAAQIDBAUG/8QAMxEAAgIAAwUHAwMEAwAAAAAAAAECERIhMQMTQVFhBBQicaHB8IGRsTJC4SMzYtEFJFL/2gAMAwEAAhEDEQA/AO9GAxSdIwT4xM9sICQGUBLVJQglJ8YarK2yZxK8wDMKJJhs0LAaJeYrvIQMqwGCHmKhykwDBkBi90LMqxBiXti90MHxjQF48jKZJeJe2MADnxjQYPOWDGhEJlYlysxgXmRZUmYWATGUJBII7EFKzJmCxjsAjKJgqJDFYEzKMvEmIAQ5lSyJIxHFUxic4JSNWeekakENV/PpJmMSaJCBB54lkRgSUY6AUR098NkMLEPEKAWoMvHpGYklUAIELMtTIFzGkBa19ZTqY5DFt4/nz/pHKOQIq6vlKUnkOv1enhHeEmMSsIrLEhaTEmyVmIEt6S4W2CYAWTBDc4ZWVshTApzKUwmmPiOvqoQ2XWLWg8WPj5KBzdvQAmNRbdIVpGstKwfI/CcfSaXWa44Utw/TH9dsfKrAQD82vMacc+py3TzxMPbX9G7AI+k1XySqtMWGy68lmLfSJyefMDl1JxjpOyHYm14nRhLbpaI9OWg7p8w/+iteF3LxanbsssydVqV9ik7bGI28tjcmHgescnZLitlrU1cSpNta4euvXaksCmFZmVhkHJGfAZEvuX+XoLvHQ+lF4JsnzvSdm+Mbto4hU5OVC/LGY7s2KBgjOd1Vg99b/smOr7NcaO3Gsrbm45aoHJqYhwDt6rghvIg9JL7FLmPfrkfQN8EvPlPFNVxLRX0Ldqdwt2um2xbFZCwHXbgg/dPqBsGSPUzDa7F7OrZpCakNNkuAHkmOZZzN39Y2AoELM40aBRlfhFExqnpKiIaDKlYBklgXDBiwYeYIAjLAlESsesYgxLrMAt+f8paRgOUSMssSmU9Jo1kII9JUvwlYjAIGTMHEggAUmJBKOc+n4xiIXgG2ViVJtjI1k4nHtB3rVWpZ3V9DM1NmAwBcAEMjcmB2j1GOXkeu5ma1fSTvZQdxBxTVMZ2c7YobRTr610+qbkr7iaLjkD5l2PstnHsNg8x48pr7edo9JVt09+pWi0GnUKHrsIPdXLYuSikbS1JU4ORPOcQ0K2oyWIHRuqtnHv5cwfUYI85xeIdmaLCDZUbCFCgvfqGIVeigtacKM8hO3Z/8nsq8aafQ5pdnleWZo4vrOHampweJULcy6jDhbQFfVWl3Xmue7NbGs+J+lgHp6Xsr2l01d2ozrNM9dlltoK6i0sN9rMqjTsgSvk+CVbmQOR6j5/qeyWkAJ+T4wCT87bz+LRtHCKHDHu7Bu25xdjPdck/UOMD+s6F27YOOJPIz3E7pne066OnWtq14jpS3eaq1a3uIXNyt3AIxyCtdqGJx/veWZqpbQLpjpm4jpLV7+m1Wa5FbBKLqVOzH06xcP73fsD1zPJ3dk9K5JNdwySeVygZPkO6gjsRpD+rqB/8AuT/4Yd/7P/69B7naGn9KvFaNTxHRHT212oFrUmtgwBN/0SV6HGOU9gLPaPvP3zyPD+xOlrsSwC8lGDANahXKnI3BagSMjoCJ6yqszl7T2iG0rAzbZQlG7NQeSD3Uk5cRrRnVo1TCFB98BhzxOWmjQMRqnpOdqeM6etu7suqR+Xss6g8/ME8p0kmuFrNitMsYklyAwAuFmVGqmBk/CNIRFQmEqeoi2sJkEq0A3YPP4yFMf0ia7VYsAwJU4YA5IOA2GA6HDA49RHKcdJQig0YWyJTqCMwA2ByhoAa8hCzMw1AyFLAM2doJGTt5nA8cCPBjTAOURJmQyhFrLMXiWMxJjLIgMIWZMwEJcRbpHtBmbRSMzVxLUzY4iyJhLZoqzlcQp+bbHkZh4NXuryfM/hOtxE/Nt7pk4IPmhy68/iAfCUtmty11RLfiHppoxaI6Goma2SKsFaoSpGiEJtGNE2L2/nEuMkmlCMC6g++OW4HqJmKES1E502VSPO6K2vTLbTq12B7LWNrITVatrsQWtAKg7SFw+MYE6vZu3HeacHcmn7muts5ZkNFb5YjkT7XUAcsTJw/jNlSGvUU32WAsvsUl1tXcdpDKNgBUgEMVxzzMXZOmzR96llNpazu3rFaM6/7MKajYvsoVK7csQMYOZ6LjijLn6Pqvoc6dNcvmpp4NxnU6tSajTXsC7y1buGsYbtqgOu1Qu3JyebekZoOJ6vULY1a1Umo7Clis5e1VDMAyuuxMsADhj15eE5/ZRX0SOt1Nx7zZYO7rZ/bC921Z2j2T7AILYBDdeRmjg+rv063C+iw22ubkFSMyFrUXNZdchCrggliB4g4jnBJywpcK9/P2CMnStvqa9LxTU3pZbV3NQqJXurVZmaytQXUurgIA2UBw30c9DiK0XaDUaqt9Rpu6KIwA07IxsZQFJy+8BGYElfZI6TFpOHrSlw1OhS/Uu72o66YOjtcA+3vSCKwrll9sjkAYOppY1MraZk1qApTZpqnVMD/ZkWj2VrHLKu2Bg8ukvBBZJL+PddeBNy4/PnI62i4nqbVFyd01femtqAh7xUFprJawvgOAN5Xb05es26/W3HUJp6Cisa2td3UuAoYIoVAy5LHPPPIKZwbUZ9rfJ3q4gLED2VV2JWQtg3M1v0LKzWDyYk+GMzu64mjVreUset6DUxrRnKstm9MogLFSHcZAOCBnrM3BYslz+dej4lKTr58RxeEa7UHVajTr3S3ta1ljlWZFrqo0yblr3AkuXXALchnmcc9tPHr2vbRZqTUJuZ7SjGvugKyrrXvB3MbQNu/A2tzPKZOGJbVrr9a9NoqtZ6yFRmcKa9M1dndqCxB7tlOASpPPocIv4dv1z67UaU2aewGpa3o3ugQV7LmpwWG5lsHTcAwyBkzeUYt309fnAhN+vob6O0N7aj5HvoruUvutKMUdVWp1FdfeA7yLskbjjYeueTqddrGvOnK01OqFzYVZgcWuiste8cnVQQC3LB68phRFBIs0Fa6KwsVVNKTaGQIFe2tASu75zHs5GFzjMf2W0dq6ix3W0VGvFPe7i4r71iqMWy2RliA3MKygyJxjhbpZL1+cCk3fz59R9CX6gCzdUlumfUVE7GKMSAoYLvBGV543dTJ2f176fhVd1u1wmnRkVFKnbsXajEs2WJwNwA69J0OCadlGoypG6+1lz4qwXBHpOZpdJZbwr5OEdLkpSvbYhX52oKQAW5MpKgbhy5xJpqnpa+2Y6rNa0zRxLies0qq9q1Xh8JtrVk7u18LWCzO2+ssdpOAehx5J45x3U6JSbjTbursZClboBbUu8owLtuUqGwwI+j6weO6y7VIi6eiwFGS6wXVtXzpZXWpGbAZ2ZcZGVwOvMTH2xSzXV4ppvxXXc531OhNj1mpK1VwCx+cYkjkNo585cIptYkuN+3l7kybzp+XudnUazWJdVUTpz34swQjjuTWFY7vnPnhgkctmTjoOmerjl5tbSbqe/FjDvdjbO6Wqq0v3W/O755Fxvxzz4YnV4lQx1elYKSq9/uI6DcigZ8s4nmuIcI/16zUXac3095tKmrvPZs02nAtSvBLbXpKnAJ9o+Rihhetaet/Mhytac/Q9BwzXWu2oodqjdVs2uqtsZbVJRjXvyMFWBUN+r1GZ5vstq9Tsr06PRljqbdxqc7ETVWI2V7z2yztyGV2gHO6ek7M6dQ1zV6avTVMyisCkVO6qvN7FABA3MwUEAgAnxnB4EH01qvZTfhBqarcUu2DbqnvqdNoPeoVJBKbtpZc4gkvEl0/D9/8AQm9H81OvRxK9qdUu2s6nTbgAA2x81i2s7S2V3KQMbuRB5mI4/wBozVVpXpVbDqMMqnP0WVQuCOmbLaQTzwGPKbOAhzZqdQyMgvsTYrjDd3VWqBmXqpYhjg88EZxPL1cLtcXoqhjo2SugZA3BdQNWUB6D5oUIPVYox2eLPhXrl6Mbcqy+fEdfjPFdRo9ouam3vAQjJWyBbFIJRlNjblKFiDkc059Z2eIXlL9PWu0i1rFYnqO7rZxjB8xPMdq1s1oTuabsUh7j3lbVkvt2rUgsA3NhmJI5eyOfObtVrGu1GmsrpuNdXfMxetkO40sFUK4BOTyz0yQBnniXCLSdZ539sgUnbz5fydfi1RFTe78RMPZ980qf5HoB4iOt13faRbACFtrrcA9QH2sB7+cV2bT/AFZD165+PpOdxqDXU1vM6RIhLAMOmo+PKZJZlhiFD7n3wSh8JdNE2VmSAXlQGZlbcpg6d8GFpxhSTEic/JlGPX8XNWspodAK71YJZzz3q89jDpgjGPVhOpfeKlZ3O1UVmY+QUEk/ATidrOHtqNKwTldURdSR13188D1IyPeRORxnjH+kKNHp6jhtWQ12P1Kqj86PT2lIGeu31ndDZR2ijJZcH+b+34MHNxbT+hvXtc3yOvUWU/O3vsooQnL7jhck9M9c+RHnBu1vFa1NjUaV1Ayaa2s7zHkGOVJHpn0i9dSDxfTVAAJp9M1iDwBYmvGPQBfhPYkZ5jrHNxjVRWef04IIpvV6HnOMdrlXhw1tChwSo2tywS20hseIM9CDPlHGxs0nFKB9FNXW6jyFxzgfuCfVRF2jZxilXN/ak1+R7KTbd/NTlVcaY69tJtG1aBduyc5LquMdMe1Ozq7goZmIVVBJJ6AKMkn0xPI6f/xuz/kx/wBVJq/SZqCnDrivIsET951BH1jMT2ac4xXFIMVRbfCxOi47xDVDvdHVp66CSEbUmzc4BxuC1/RHvnQ4B2ie62zT6ioU6msBioOUdDy31nrjJHxHqB1eH6cV1pWowERUA9FAH4TPfwlPlC6s7hYlbV8iNpQkthhjJ5nzg9pB3GqXDmPDJU78zl8Q7QX2Xvp9DXW7VY7220sK0Y9EAXmzdenTEFe0Gqouqp19VSi07a76C3d7/BHV+ak+fr7yFfovTOi75vpXW22MfNixX/tmr9Jmn38NuP6ybLFPkVdeY8jgn4zao491WWl8b5/czuWHHfU7+qZwjGsBnAO0McAt4AkdBPJcd7R8Q0lLXW6bTbFIB22uT7RwOWPOeq0F++qt/wBtFb95Qfxnmv0rL/Zlh/v1/wAYmewrGoNXmXtP0uSZ0dJquIl1FlGmVCw3FbWJC55kDbzOPCY27Q6rU22pw+uk11Nsa+8vsLjqtapzOPP+me7x3VGrTX2DqlVjD3qhI+0Tmfo90wr4dpgPFN599hLfj9kpNYXOlyQmneGxfDO0N66hdLrqkrssBNVlRY1WbebKN3NWHr9mRn1CrmeN/Sd7Gmp1Hjp9RVYD6ZII+74T2tr45CE0nFTWVhFu3E8qvaHV2XamrTUUN3FgQmx2XIZcg8gefIzBb2k4gNUulOn03etWbR86+3aGK9cdcg8o7sef9d4n/wCdX/C0DVf+OVf8k3/VeavDicaWSv0Izq74+52eG2atw66muuoEYVqbCxyc55kcscsTZoNClKlUzzZnYsSWZmOSzMep/kJoMmZySm30N0qIxirUDKVPQgg+4jHhDYwMzMZzeLACogcgNoAHTAZRgeUT2Vb5ivxzny8z5RvHT8w/+H+JZOyqj5NWfMHy8z5TSP6PqS9TrKgEprAPX0g2vyGPGZpDdaDo1d8YItMWJUVsdGjvR5STMffKjxCoztqM9OkAGZUsjt05MVmlGmkZP58J5TsZoKquJcRKjGw1hPQW7nYD0yo+E9RShPPoJzOA8LenWa21wAlzUms5BJCKwPIcxzI6zt7PKoT6r3RjtFco/OBl1mBxqkk8rNIyL/xI7OR8BPUq2DOJ2p4W14qsoYJqKG31Mw9k5+kjf3WwPhMWo4vxB12LoVqsPLvWvQ1r/eCj2j7uf1zSSW0UWmrSp26EnhbTR5PtBh9Pxa0fROqpQe+piD/FPqQM89V2QQcPfR792/2ms8TcSG3keIyAPPAmXTcQ4jSgrt0QvdQALUvQK+OQJDcx6/cJe2rax8LWT4usqSvPyI2fgefH+S9O39tWf8mP+okZ+ktS3DrseBrb6hYoP3w+zPCrltu1Wp2i67aAinIrrXoufE8hnHl6zua7TLbW9bjKupVvcwxMpbRR2sWneGvTUtRbg1zsrWaOnVUqHLbG2uNrMvhke0pBxznlW4XVp+KaSqk2Yeq8urWO2fYZVOGJ8mjOGWa/RoKPkw1aJyqtS1UOwfRV1fxA5ZHp16x/D+A6k67T624Ju+eFiq3Kqs1haq1z9M5LksB1bym+z8NrEsNOs9cuREvFWWeQ39GJ/s6tT9Kt7UYeR3s2D+8Jq/SHqgvDNRnqVVR/jdR9xPwmPU6HU6LUW2aWtb6L27x6d4RksP0nQtyIPl7h4TPdpdVrravlFQ02mqcWd3vV3tdfo7tvIJzPL3+hCeHe7y1WuuflWoK8GCs9D2fDNNspqUjmtaKfeqgfhPNfpab+zbB/fr/jE9P8pnnO3nD7dVo7KqhucshAJA5KwJ5nkOQmWy2kd6n1LnF4Guh1u0lJfSahF6tTaB7yjY+2ZOwNofh+mYHkKwp96ZQ/as7YHif8543SaTV8PZ009I1Wldy6ILFR6i3Vfa5MuemJUKlBx43aCWUrH/pUO7RLUOtt9Naj1JJ/7Z62xskzyOn4dqdXqKtRq61oqoJamgOHJsP+8sYcuWAQPDHvz6kmG1aUVD7/AFCCtuR5bsgf9c4n/wCdX/C0DVH+3Kv+Tb/qvNvZ7htlWp1tjgBbrUZDkHIVWByB06+MHUcMsPFK9SAO6XTGsnIzvLs2NvXoRzluaxyz/b7ImnhXn7noyYJM46DU/LSSR8k7nkPY/wBtuHP9vpn0nUacslRqnZbtFueUvEJRgZMjUo53aFcaZ89fY/jWZuzdh+S1D0P8R8pfaKwmh/LK/wAYiOzn/wBvX7j/ABGaX/Ty5+xH7jt2HkvugFpLOuB4coewDmZBQSKT6Q/ZHXnA3s3QYEAqB1PwjEO7/wBJJn3L6yQsKOUBH0rk4mMNNWmbr7jOOOpozY9oA5fVFh5lDR4Iml2KqG7pDZAMOlAT9seYGmljjoMRli5EUbgPGT5SJplVWSYtc7jAUMAc7mUAsPLaD58+eDjHTnkYtPqdlmxa3G9l5uRnG05f6RJPJRz8x5Ts2ahOQJxk4Hv/ACJm1HDFcs25slVUYIGApJOOWQWBwfRRjB5y4tVT0Jd6gV8RrKK+SFbJHIkkAn2gBk4xzz6iaV4xUd2D9EMTyPIIcHl6Gc+zg+TzazH6qjZhfa3DGF8GAODkHAznAwyjhYCquXOGZsnGT3jmxlOBjbk9AB0EFgWlj8TNS6tXZgDkr9LkfUcieR5qw5eII6zFRSXVbN7ByFYe020A4O3YDtIwcEkZPXyw7ScJ2HIZzyCncVwQuQucDlgE8hgeJBPOT/R+0YFzqPBVCHHopZSQPQ9PDAidJ5eoeZm1esFgwhPVvBgCDXauQSMMMjqPKdOnWKCFZlLliAOfm+Bz6nFbfA+kwjhoKhQ9gxgA5TIUKyhRlcYw55kEnlknEocHGSTZYSQADlPZAcuduFxkk8yc+mJf9OqsXiOnp9WLMkEnBxzBHgD4+GCD9Yjd0x6PTCtdoLEZJ548eZ6Ae/4zVIeuRS0HM/siLLwkOeUUxg2CCB5wsxZMrdFYxmZRlICZC4XpzMBBkY5n6hM9luZLHiswbGkcrtRaRQRjOSo93tZyfTlj647suvzFZ8gfvMz9p/8AYN71+8Tb2fbGmq8PZE1X9r6+xm/1HUQY9/nFvYB6n8/CIs1GenKJJmTlyKo0taTFmCDKJisovnJBkiA5feR+mtwfTp8Zz1aPDH8icydFGwgg4/OIxWmVdUwGOX2/zhpYceHx/pLTQGnMHeYrvT5D4/0ije3p8T/KFga1sh7pj7wmMDQsDSDD7z1mZTC3R2I0i4+cMagzISIe6Umwoe9xPjA7yAGEHcIWA5bY+g5PpM+4TRQ42n8+EcdRMK1hnlALRZaWGjsA90vvfMZ++K3wWeFgaS6+so2jwHxmffKJjxBQ9riesExawWeKwoJmkrUmUqk9eku3UheQEOrFZze12BpiPVYHB3zTX6KJn7S6+yugujFWyBkeRyCMH4RvC9Sz1IzkszKCSepJHWdUtn/1VtOGKvQxU1vsHGr9ToZkDRIMAnnOSzc1h4LNFZkzHYDN8kVmSFgcsQlaIDy93rj4TnoZqDRlNgI6590xhvX7oys8vpH7P5SlQG3A84LKPOZzj9o/Z/KWceZP1j7oUhj1x6xinyiE5ef1842ADFaXmJBl7oxD5efzmIDwg8AGkwA0mYGYMY9Gj6HwceB5TKghAxp0JmhiRykDQVtB5H4yynkQZfkIstAJlMD5GUqt5GIA8yZk7o+OB9crco8zHQBgE9IzAXrjP58JnfUnoOUQxz1JhaQDrtTnkDj8/ZEYinb1gm71+EluwMXaDWPVVurYq2cZHkVbIx4g+U0aLUl0VnJZmAJJ8SfGcfta/wAz/iH8LTbw0/NV+Hsj7hN3/YXmyP3/AEOnvg95zicysiYFmktKLxKtLLQsBhaSJ3SRgct2xCFmJ48Xv6/E/wA4QvfHPdnz3tOvufUx3h7FbvT7oQvb9n7p48ap/N/32jRqvW7/APpy+6T3RriPeHs0sb9n7RCNrfs/aJ42zX2YwpdfL2pnGosPV7Pqdv5wXZG+KHvD3KufUe+M3TwZ1VvhZb++f5yq9bcP95Z9Zz98O5vmg3p70e+TvPWeH+U2cvnbfXn/AF5w31DY5W2k/VF3R8x73oe274ecNbPzznglvb9ay4cv1cD7cRo17Acrbs+oQj7RmD7I+DDeHvFf1++QN6/fPBniz+Nthx4d2np4gy/9MsAcWOP8GT9pPjDuc+f5Deo99u9YLt6zxNXGWHWx89c4HX8+EW/GrieVjfUAPwh3SfNBvUe77z84k72eKHHL+QVj08VHX4SxxrUeLHP/AAr/AO2T3WfNBvEe0Fp8zIbT5meKHGL/ABdvX2U/9sJ+L3Z+ny8SEGfqzDu0+aDeI9gbT5ffBrc5z/lPIniLjpfYf8NY/CLt4rZ07xj9Sg/ZGuzS5oN4j2ouijqfqnin4kx5bm/eP4HlKr4k46u+PRsn/wBWY+6y5hvEexbUc8Y+wyMfT8/XPKjiCfrPefMAqPuMNOJJ0Xvv3x+OYu7S5hjRq7Ut8yOh9r/tabuGtiuv/hX+ETyXEtcGwD3gwf1znpkdB747TcTAAG+zoMYYYxjynQ+zy3Sj1M8axWexNnu+2QMfT7Z45+Jv4M5Hnnn95i24lbz9pvz7pl3SXMreI9qG90svPEDXWE+07geh/nGDXNjBss+A/nDuj5hvD2Pe+sk8d8uf/wDJZ+6P5yQ7o+YbwXLyJYQjy+EMHzGJ0mYAP5xL3fnEvd5S8QADfCDDyhKfT7I0JmJgJ3Dyhgr+RGbPdC7qTkMSCJYYR4p90sVe6K0MTuWQKvkPtmjuR6SxT8IrAzrSvl9sL5Ovl9s0GvEIVRWxmbuR+z9svb6TWtWfD4yNR5c4rYGTB9BBNZPU49xmhq+eOULuh5wsDEunHnK+Sjzm2ygY64iHqIPX16n+U1gnLjRLdChpR+190FtJ/e+ybNPX4lhjy/HM0d2vpIlJxdWNZnH+Q56t9kE6A/tzs92vpKNa+ghvZBRxG0B8G+/8YrI6EEnOOQM7pqXPIiAaQOfIjx6fGWtq+IqOSNGp/VPr/lGrol8sTprWD0IljT+sW8kFI5vyQSm0YnU7oSvZB9r7CB/OLeSCjmfJRBbTHwx9s6RAgYHhBTYqMI08ua9okjxMDn1nmfz5RiGSSbvQQtuv1fzgVnpJJBAHn2j+fGaKvH8+Ekkl6DLsPONr/n+Ekkh6DQ0j2fjBMqSTxAgP5+owbuokkjAvTnJ/PpGnp8JJInqMLy9/4wz1P1SSRcAMo6/D8ZY8fz4iSSWIOweyZydSfZH1/dJJN+zame00NfDugmhj+frkkmO01KjoR4omSSJAwMwgeR90kkoAtJ0P+L7zDU/n65UkUtWMPy934wLR7P58zJJBAJJ5L/xH8Y9ure/8TJJEwFWMcySSSR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langitilahi.com/wp-content/uploads/2014/06/succ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71937"/>
            <a:ext cx="3714750" cy="278606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15" name="Picture 143" descr="cc1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17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" name="Group 28"/>
          <p:cNvGrpSpPr/>
          <p:nvPr/>
        </p:nvGrpSpPr>
        <p:grpSpPr>
          <a:xfrm rot="10800000">
            <a:off x="1827297" y="4341896"/>
            <a:ext cx="7316703" cy="2516103"/>
            <a:chOff x="0" y="0"/>
            <a:chExt cx="7316703" cy="2516103"/>
          </a:xfrm>
        </p:grpSpPr>
        <p:pic>
          <p:nvPicPr>
            <p:cNvPr id="21" name="Picture 143" descr="cc1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23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3" descr="cc1.bmp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0" name="AutoShape 2" descr="data:image/jpeg;base64,/9j/4AAQSkZJRgABAQAAAQABAAD/2wCEAAkGBxAPDA0NDQwNDQwNDQwNDQwNDA8NDQ0NFBEWFhQRFBQYKCggGBolGxQUITMhJSowLi4uFx8zODMsNygtLisBCgoKDg0OFxAQGysmHBwsKywsLCwsLCssLCwsKyssLCwsLSwsLywrLCwsLCwsLCwsLCwsLCwsLCwsLCwrLCwwLP/AABEIALwBDAMBIgACEQEDEQH/xAAcAAACAgMBAQAAAAAAAAAAAAAAAgEDBQYIBAf/xABEEAACAQICAwsHCgUFAQAAAAAAAQIDBAURBnSzBxITITE1UVNhkZIkJTRBcXKBFCIyVJShsbLB0UJSYmOTFyNkdYIV/8QAGQEBAAMBAQAAAAAAAAAAAAAAAAECBAMF/8QAJhEBAAEEAgEEAgMBAAAAAAAAAAECAxExBEEyEiFhcRNRIjPwFP/aAAwDAQACEQMRAD8A+4gAAAAefELuNC3rV5/QoUqtaXuwi5P7kBpG6PuhrDn8ktIwq38oqUnPjpWsGuJyS+lN8qj0cb9SfxfEsevLqbnc3tzWb48pVZRpr3accox+CR5b27qXFarcVpb6tXqTq1H/AFyebS7FyJepJFSR6du1FEfLPVVMn+UT6yp45EqvPrKnjkIkNkdMKnVefWVPHInh59ZU8chMichhGT8PPrKnjkTw8+sqeOQmROQwG4afWT8cieHn1k/HIXInek4E8PPrKnjkTw8+sqeORG9DIYBw8+sqeORPDz6yp45EZBkMA4efWVPHIOHn1lTxyDekb3kXrbSS9bb5EMCeGn1k/HIjh59ZU8cjbsE3NsRukpulG0pPJqV1Jwm12U0nLxJG02u40sv97EpN9FK1UMvjKTz7jlVdtxuVopql8n4efWVPHIjh59ZU8cj7E9xu2+v3XgpfsVVNxml/BiVZP+qhCX4NFfz20+ip8h4efWVPHIh159ZU8cj6jW3GKn8GKU5dk7OUPvU2Ym83I8Shm6c7OuvUo1pwm/hKKX3lovW57PTV+mhcPU6yp45GXwTS7ELKalb3lXerLOhWnKvbyXQ4SfF7Y5PtKMawG6sZxhe20redRScFKUJqajlm04tp5ZrvMY0XxTVHwrmYdH6C6Y0sVt3KMeCuqO9VxbuW+3rfJOL9cHk+PsaNnOadAMWlZ4vZ1YtqFSrC2rL1SpVZKDz9jcZf+UdLHn37foq9tS70VZgAAHFcAAAAAAAYXTbmbE/+vvNjIzRhdNeZ8T1C82Mi1PlCJ05jSGSJSGSPWZUJE5EpDJAQkSkMkTkBCRORKQ2QCZE5DZE5ALkGQ+QZBBMgyHyDIB7KzqV61OhQpyqVqslCnTjyyl+iyzbfqSbPumhOglDDoRq1VGvftfOrtZxov+WknyL+rlfYuJYjcf0djStniNSOda430KGa46dunk2u2Uk/go9J9GMPIvTM+mNO9ujuQAAZXUAAAAAAHw7dtu9/itGj/DQtIfCdScm/uUD560bNuiXXDY3iE881GsqK7OChGm13xZrbR6luMURDLVPvL0YKvLrPXLTbROqTlnBV5bZ65abaJ1MZuXuHW12AADI6gAAAAAADC6acz4nqF5spGaMNpnzRieoXmykWp8oROnM6QyQJDpHrMqEhkiUhkgISJSJSGSCC5DJDJE5ALkTkNkTkAmROQ2ROQCZAoN8UVnJ8UV0yfIh8j3YDSUr+xg+Sd7ZxfsdaKEzgdEYbZxt7ehbw+hQpU6UfZCKX6HpADx2wAAAAGg7pGmtSylGzs96rqcFUqVpRUuBg21FRT4nJ5Pl4kvU8+L5PeYxdVpOVa8uajfH86vUcfhHPJfA0W+PVVGXOq5ETh0sROSSbfEkm2+hI5lpYncw46d3dU3007mrD8GZSjpviUITp/LqlSnOEqco1owqvKSyz3zW+T+JaeLPUo/LDX72vw1atXfLWq1az9s5uX6lDRZkQ0bnFfgy8ts9btNtE6kOXcGXltnrdrtYnURi5e4drXYAAMjqAAAAAAAMNpnzRiWoXmykZkw+mXNGJajd7KRanyhE6c1pDJAkOkesyoSGSJSGSCEJDZEpDJAKkNkSkMkAuROQ2Q2QQr3pOQ+RORIryMnovHznh+vWe2ieDIyei6854frtptYlatSmNuhQADyGwAAAfCd1Dnu67I2yX+GBqeRtu6cvPd17ttsYGqtHq2/CPpkq3KtoVosaIaLoVNCtFjQrQHowZeW2et2u1idPnMWDLy201u12sTp0xcvcO9rsAAGR1AAAAAAAGH0x5pxLUbvZSMwYfTHmnEdRu9lItTuETpzekOkQkOkesyBIZIEh0gISGSJSHSCEJEpDJEpEiMichsicgFyLrezqVc+Co1au9y33BUp1N7nyZ73k5GJkfRtxxfPxD3bT8apS5X6KZqTTGZw0L/wCRc/U7r7NV/YyWjeF3EcRsZStLmMY3lrKUpW9WMYpVY5ttriR93AyTypmMYdotfIAAMjsAAAPi26PhtepjFzOnbXFSDVvlOnQqTi8qME8mlkay8HuvqV39lrfsdHgaqeTMREY05TazOXNzwe6+pXf2Wt+wrwa6+pXf2Wt+x0mV3NTe05z/AJYTl3LMn/qn9I/F8uYWhGiyK4l7FmQ0bXFfg68ttNbtdrE6bOZsHXllprVrtYnTJi5e4d7XYAAMjqAAAAAAAMPphzTiOo3eykZgw+mPNGJajd7KRancInTnOI6RREsjJnrMuFyQyQkZlsWukISkMkCQ6RKEJDJEpDpBBUhsiUhlEkLkfRNx9fPv/dtPxqnz7I+h7kK+ff8Au2n41TjyP65/3a9vyh9IAAPLawAAAAAAAAAAY7SSrvMOvZ/yWlzLupyMiYHTqrvcHv30284eL5v6lqYzVCJ05/yFaJlPsKpSZ6zJh7MI9MtNattrE6YOZMHXltprdrtYnTZi5e4d7XYAAMjqAAAAAAAMPpjzTiWo3eykZgw+mHNOI6jd7KRancInTnFDJEIZI9VmMkMkQh4olCYlkZPpESHSJQsVR9CHVTsKkh0iULVUXaOpopSGSCMLlJdJlME0grWTqO2nCLqqCnvoKee9zyyz5PpMw+ROQmmJjEke2m2f6gX/AF1L/BE9mDacXtW8taM6tJwq3FCnNKjFNxlNJ8fsZo+RktGl5xsdctdrE5VWqMT7QvFVWdvvQAB5TWAAAPmGmuml7aYlXtqFSlGlTVFxUqMZP51OMnx+1swT3RsS62j9niLulLzzde7b7GBqzR6du1RNETjpmqqnMtp/1IxLraP2eJ4sX03vrq3qW1epSdGrvVNRoxi3lJSXH7UjANCNFvxUR0j1SraEaLGKy6Howf0y01q12sTpo5mwf0201q12sTpkxcrcO1rsAAGR1AAAAAAAGI0w5pxHUbvZSMuYjTDmnEdRu9lItTuETpzlEdCxHR6zKlIdERGRIZIdIVDpBBkh0iEhkiUJSGSBIZIkQkNvSUhsiUE3pkdG15xsdctdpE8O9Mjo4vONjrdttIlavGUxt91AAPFbQAAB8S3SV55uvdt9jA1Zo2vdI54ufdt9jA1Zo9a14U/TJVuVbEZYxJF0K2IyxiMhL0YR6Zaa1bbWJ0wc0YR6Zaa1bbWJ0uYuVuHa12AADI6gAAAAAADEaYc04jqN3spGXMRphzTiOo3eykWp3CJ05zQ6FiOj1mUyHiKh0SGRYhIlkSUGQ6FQ6JQZIdIWI8UShKRIAAGR0c5wstbttpExxkdHOcLLW7baRK1eMpjb7mAAeK2gAAD4ruj88XPst9jA1dm0bo/PFz7tvsYGsSPXt+FP1DJVuVTEZZIRlkK2IyxlbIS9OEemWmtW21idLHNOEemWmtW21idLGLl7h2tdgAAyOoAAAAAAAxGmHNOI6jd7KRlzEaYc04jqN3spFqdwidOdEeujatrOTy7PWVWcM5rPkXGZJHq5ZohXG0j2946tY9veWRGQynBFax7e8dWse3vHiWIZRhWrWPb3jq2j2946HROTBFbR7e8sjbR7e8ZFkScq4VfJo9veHyaPb3lwDJhT8mj29579H7eKv7N8fFdW75f7iPMe/APTrPWaH50RVP8AGUxHu+xAAHjtYAAA+P7oNBPFrhvPPKh6/wC1E1t2se3vNp0+51uPZQ2UTXGepbn+EfTNVHvLzStY9veVu1j2956mIy+UYeWVpHpfeeOvRce1dJk2V1I5pp8jGU4eTCPTLTWrbaxOljmrCV5baL/lW21idKmPl7h0tdgAAyOoAAAAAAAxGmHNOI6jd7KRlzEaYc04jqN3spFqdwidOfLD6T939TIIx9h9J+7+p70epLPGjxHQiHQDodFaHRIsQyEQyCFiHiytMZMlC0BUxiQHvwD06z1mh+dHgPfgHp1prND86K1eMpjb7EAAeQ1AAAD5Hp9zrceyhsomus2LT7nW49lDZRNcZ6lvwj6Z53JWIxmIyyCyEY0hWEvLhnp1trdvtYnShzVhfp1trlvtYnSpk5W4XtdgAAyOoAAAAAAAw+mHNOI6jd7KRmDy4pRjUtrinNZwqUK0JLpjKDT/ABJicTCJ05tsH859sTIIw9CbW9kuXiZl0erLhCxDplaGiBYh0ytDIIWJjplaGRKFiYyZWhiRZmSmVjAPvj3YA/L7PWrf86Mee7R/0+z1q32iIq1JG32gAA8hqAAAHyLT/nW49lDZRNcbNi0/51uPZQ2UTW2epb8I+meraGIxmIyyCsVslnnu5NQeXr4glXhTzvbV9N3bbWJ0sc36L0lPE7CEvoyvLbNdOVRP9DpAycrcL2uwAAZHU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xAPDA0NDQwNDQwNDQwNDQwNDA8NDQ0NFBEWFhQRFBQYKCggGBolGxQUITMhJSowLi4uFx8zODMsNygtLisBCgoKDg0OFxAQGysmHBwsKywsLCwsLCssLCwsKyssLCwsLSwsLywrLCwsLCwsLCwsLCwsLCwsLCwsLCwrLCwwLP/AABEIALwBDAMBIgACEQEDEQH/xAAcAAACAgMBAQAAAAAAAAAAAAAAAgEDBQYIBAf/xABEEAACAQICAwsHCgUFAQAAAAAAAQIDBAURBnSzBxITITE1UVNhkZIkJTRBcXKBFCIyVJShsbLB0UJSYmOTFyNkdYIV/8QAGQEBAAMBAQAAAAAAAAAAAAAAAAECBAMF/8QAJhEBAAEEAgEEAgMBAAAAAAAAAAECAxExBEEyEiFhcRNRIjPwFP/aAAwDAQACEQMRAD8A+4gAAAAefELuNC3rV5/QoUqtaXuwi5P7kBpG6PuhrDn8ktIwq38oqUnPjpWsGuJyS+lN8qj0cb9SfxfEsevLqbnc3tzWb48pVZRpr3accox+CR5b27qXFarcVpb6tXqTq1H/AFyebS7FyJepJFSR6du1FEfLPVVMn+UT6yp45EqvPrKnjkIkNkdMKnVefWVPHInh59ZU8chMichhGT8PPrKnjkTw8+sqeOQmROQwG4afWT8cieHn1k/HIXInek4E8PPrKnjkTw8+sqeORG9DIYBw8+sqeORPDz6yp45EZBkMA4efWVPHIOHn1lTxyDekb3kXrbSS9bb5EMCeGn1k/HIjh59ZU8cjbsE3NsRukpulG0pPJqV1Jwm12U0nLxJG02u40sv97EpN9FK1UMvjKTz7jlVdtxuVopql8n4efWVPHIjh59ZU8cj7E9xu2+v3XgpfsVVNxml/BiVZP+qhCX4NFfz20+ip8h4efWVPHIh159ZU8cj6jW3GKn8GKU5dk7OUPvU2Ym83I8Shm6c7OuvUo1pwm/hKKX3lovW57PTV+mhcPU6yp45GXwTS7ELKalb3lXerLOhWnKvbyXQ4SfF7Y5PtKMawG6sZxhe20redRScFKUJqajlm04tp5ZrvMY0XxTVHwrmYdH6C6Y0sVt3KMeCuqO9VxbuW+3rfJOL9cHk+PsaNnOadAMWlZ4vZ1YtqFSrC2rL1SpVZKDz9jcZf+UdLHn37foq9tS70VZgAAHFcAAAAAAAYXTbmbE/+vvNjIzRhdNeZ8T1C82Mi1PlCJ05jSGSJSGSPWZUJE5EpDJAQkSkMkTkBCRORKQ2QCZE5DZE5ALkGQ+QZBBMgyHyDIB7KzqV61OhQpyqVqslCnTjyyl+iyzbfqSbPumhOglDDoRq1VGvftfOrtZxov+WknyL+rlfYuJYjcf0djStniNSOda430KGa46dunk2u2Uk/go9J9GMPIvTM+mNO9ujuQAAZXUAAAAAAHw7dtu9/itGj/DQtIfCdScm/uUD560bNuiXXDY3iE881GsqK7OChGm13xZrbR6luMURDLVPvL0YKvLrPXLTbROqTlnBV5bZ65abaJ1MZuXuHW12AADI6gAAAAAADC6acz4nqF5spGaMNpnzRieoXmykWp8oROnM6QyQJDpHrMqEhkiUhkgISJSJSGSCC5DJDJE5ALkTkNkTkAmROQ2ROQCZAoN8UVnJ8UV0yfIh8j3YDSUr+xg+Sd7ZxfsdaKEzgdEYbZxt7ehbw+hQpU6UfZCKX6HpADx2wAAAAGg7pGmtSylGzs96rqcFUqVpRUuBg21FRT4nJ5Pl4kvU8+L5PeYxdVpOVa8uajfH86vUcfhHPJfA0W+PVVGXOq5ETh0sROSSbfEkm2+hI5lpYncw46d3dU3007mrD8GZSjpviUITp/LqlSnOEqco1owqvKSyz3zW+T+JaeLPUo/LDX72vw1atXfLWq1az9s5uX6lDRZkQ0bnFfgy8ts9btNtE6kOXcGXltnrdrtYnURi5e4drXYAAMjqAAAAAAAMNpnzRiWoXmykZkw+mXNGJajd7KRanyhE6c1pDJAkOkesyoSGSJSGSCEJDZEpDJAKkNkSkMkAuROQ2Q2QQr3pOQ+RORIryMnovHznh+vWe2ieDIyei6854frtptYlatSmNuhQADyGwAAAfCd1Dnu67I2yX+GBqeRtu6cvPd17ttsYGqtHq2/CPpkq3KtoVosaIaLoVNCtFjQrQHowZeW2et2u1idPnMWDLy201u12sTp0xcvcO9rsAAGR1AAAAAAAGH0x5pxLUbvZSMwYfTHmnEdRu9lItTuETpzekOkQkOkesyBIZIEh0gISGSJSHSCEJEpDJEpEiMichsicgFyLrezqVc+Co1au9y33BUp1N7nyZ73k5GJkfRtxxfPxD3bT8apS5X6KZqTTGZw0L/wCRc/U7r7NV/YyWjeF3EcRsZStLmMY3lrKUpW9WMYpVY5ttriR93AyTypmMYdotfIAAMjsAAAPi26PhtepjFzOnbXFSDVvlOnQqTi8qME8mlkay8HuvqV39lrfsdHgaqeTMREY05TazOXNzwe6+pXf2Wt+wrwa6+pXf2Wt+x0mV3NTe05z/AJYTl3LMn/qn9I/F8uYWhGiyK4l7FmQ0bXFfg68ttNbtdrE6bOZsHXllprVrtYnTJi5e4d7XYAAMjqAAAAAAAMPphzTiOo3eykZgw+mPNGJajd7KRancInTnOI6RREsjJnrMuFyQyQkZlsWukISkMkCQ6RKEJDJEpDpBBUhsiUhlEkLkfRNx9fPv/dtPxqnz7I+h7kK+ff8Au2n41TjyP65/3a9vyh9IAAPLawAAAAAAAAAAY7SSrvMOvZ/yWlzLupyMiYHTqrvcHv30284eL5v6lqYzVCJ05/yFaJlPsKpSZ6zJh7MI9MtNattrE6YOZMHXltprdrtYnTZi5e4d7XYAAMjqAAAAAAAMPpjzTiWo3eykZgw+mHNOI6jd7KRancInTnFDJEIZI9VmMkMkQh4olCYlkZPpESHSJQsVR9CHVTsKkh0iULVUXaOpopSGSCMLlJdJlME0grWTqO2nCLqqCnvoKee9zyyz5PpMw+ROQmmJjEke2m2f6gX/AF1L/BE9mDacXtW8taM6tJwq3FCnNKjFNxlNJ8fsZo+RktGl5xsdctdrE5VWqMT7QvFVWdvvQAB5TWAAAPmGmuml7aYlXtqFSlGlTVFxUqMZP51OMnx+1swT3RsS62j9niLulLzzde7b7GBqzR6du1RNETjpmqqnMtp/1IxLraP2eJ4sX03vrq3qW1epSdGrvVNRoxi3lJSXH7UjANCNFvxUR0j1SraEaLGKy6Howf0y01q12sTpo5mwf0201q12sTpkxcrcO1rsAAGR1AAAAAAAGI0w5pxHUbvZSMuYjTDmnEdRu9lItTuETpzlEdCxHR6zKlIdERGRIZIdIVDpBBkh0iEhkiUJSGSBIZIkQkNvSUhsiUE3pkdG15xsdctdpE8O9Mjo4vONjrdttIlavGUxt91AAPFbQAAB8S3SV55uvdt9jA1Zo2vdI54ufdt9jA1Zo9a14U/TJVuVbEZYxJF0K2IyxiMhL0YR6Zaa1bbWJ0wc0YR6Zaa1bbWJ0uYuVuHa12AADI6gAAAAAADEaYc04jqN3spGXMRphzTiOo3eykWp3CJ05zQ6FiOj1mUyHiKh0SGRYhIlkSUGQ6FQ6JQZIdIWI8UShKRIAAGR0c5wstbttpExxkdHOcLLW7baRK1eMpjb7mAAeK2gAAD4ruj88XPst9jA1dm0bo/PFz7tvsYGsSPXt+FP1DJVuVTEZZIRlkK2IyxlbIS9OEemWmtW21idLHNOEemWmtW21idLGLl7h2tdgAAyOoAAAAAAAxGmHNOI6jd7KRlzEaYc04jqN3spFqdwidOdEeujatrOTy7PWVWcM5rPkXGZJHq5ZohXG0j2946tY9veWRGQynBFax7e8dWse3vHiWIZRhWrWPb3jq2j2946HROTBFbR7e8sjbR7e8ZFkScq4VfJo9veHyaPb3lwDJhT8mj29579H7eKv7N8fFdW75f7iPMe/APTrPWaH50RVP8AGUxHu+xAAHjtYAAA+P7oNBPFrhvPPKh6/wC1E1t2se3vNp0+51uPZQ2UTXGepbn+EfTNVHvLzStY9veVu1j2956mIy+UYeWVpHpfeeOvRce1dJk2V1I5pp8jGU4eTCPTLTWrbaxOljmrCV5baL/lW21idKmPl7h0tdgAAyOoAAAAAAAxGmHNOI6jd7KRlzEaYc04jqN3spFqdwidOfLD6T939TIIx9h9J+7+p70epLPGjxHQiHQDodFaHRIsQyEQyCFiHiytMZMlC0BUxiQHvwD06z1mh+dHgPfgHp1prND86K1eMpjb7EAAeQ1AAAD5Hp9zrceyhsomus2LT7nW49lDZRNcZ6lvwj6Z53JWIxmIyyCyEY0hWEvLhnp1trdvtYnShzVhfp1trlvtYnSpk5W4XtdgAAyOoAAAAAAAw+mHNOI6jd7KRmDy4pRjUtrinNZwqUK0JLpjKDT/ABJicTCJ05tsH859sTIIw9CbW9kuXiZl0erLhCxDplaGiBYh0ytDIIWJjplaGRKFiYyZWhiRZmSmVjAPvj3YA/L7PWrf86Mee7R/0+z1q32iIq1JG32gAA8hqAAAHyLT/nW49lDZRNcbNi0/51uPZQ2UTW2epb8I+meraGIxmIyyCsVslnnu5NQeXr4glXhTzvbV9N3bbWJ0sc36L0lPE7CEvoyvLbNdOVRP9DpAycrcL2uwAAZHU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4" name="AutoShape 6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6" name="Picture 10" descr="https://encrypted-tbn3.gstatic.com/images?q=tbn:ANd9GcTG0bCP7g0tPbMJ4R0no-jLgY50rpZD_vG-k1_wzQ-Z8Xz1YmeAr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152400"/>
            <a:ext cx="561975" cy="743536"/>
          </a:xfrm>
          <a:prstGeom prst="rect">
            <a:avLst/>
          </a:prstGeom>
          <a:noFill/>
        </p:spPr>
      </p:pic>
      <p:pic>
        <p:nvPicPr>
          <p:cNvPr id="2056" name="Picture 8" descr="https://encrypted-tbn3.gstatic.com/images?q=tbn:ANd9GcRW3nhIor6RI2rt9qiyU6MC04G2vXAx6G8HVvtF5B9r5QWS4Fw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6275" y="904875"/>
            <a:ext cx="771525" cy="77152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514600" y="3200400"/>
            <a:ext cx="37338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http://fbe.yeditepe.edu.tr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Graduate School of 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Natural and Applied Sciences</a:t>
            </a:r>
            <a:endParaRPr lang="tr-TR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24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22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685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We are located on the 1st floor of Engineering Building</a:t>
            </a:r>
          </a:p>
          <a:p>
            <a:pPr>
              <a:buNone/>
            </a:pPr>
            <a:endParaRPr lang="tr-TR" sz="30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27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5"/>
          <p:cNvSpPr txBox="1">
            <a:spLocks/>
          </p:cNvSpPr>
          <p:nvPr/>
        </p:nvSpPr>
        <p:spPr>
          <a:xfrm>
            <a:off x="-76200" y="2057400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Director: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/>
              <a:t>	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Şebnem Baydere, </a:t>
            </a:r>
            <a:r>
              <a:rPr kumimoji="0" lang="tr-T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A303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Deputy Directors: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tr-TR" sz="2400" dirty="0" err="1" smtClean="0"/>
              <a:t>Assoc</a:t>
            </a:r>
            <a:r>
              <a:rPr lang="tr-TR" sz="2400" dirty="0"/>
              <a:t>. </a:t>
            </a:r>
            <a:r>
              <a:rPr lang="tr-TR" sz="2400" dirty="0" err="1"/>
              <a:t>Prof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Ş. İpek Karaaslan, </a:t>
            </a:r>
            <a:r>
              <a:rPr kumimoji="0" lang="tr-T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B609 (Ext: 1689)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400" dirty="0" smtClean="0"/>
              <a:t>      </a:t>
            </a:r>
            <a:r>
              <a:rPr lang="tr-TR" sz="2400" dirty="0" err="1" smtClean="0"/>
              <a:t>Asst</a:t>
            </a:r>
            <a:r>
              <a:rPr lang="tr-TR" sz="2400" dirty="0" smtClean="0"/>
              <a:t>. Prof. A. Bahadır Olcay, </a:t>
            </a:r>
            <a:r>
              <a:rPr lang="tr-TR" sz="2400" u="sng" dirty="0" smtClean="0"/>
              <a:t>Office</a:t>
            </a:r>
            <a:r>
              <a:rPr lang="tr-TR" sz="2400" dirty="0" smtClean="0"/>
              <a:t>: A703 (</a:t>
            </a:r>
            <a:r>
              <a:rPr lang="tr-TR" sz="2400" dirty="0" err="1" smtClean="0"/>
              <a:t>Ext</a:t>
            </a:r>
            <a:r>
              <a:rPr lang="tr-TR" sz="2400" dirty="0" smtClean="0"/>
              <a:t>: 1461</a:t>
            </a:r>
            <a:r>
              <a:rPr lang="tr-TR" sz="2400" dirty="0" smtClean="0"/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Secratary: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400" dirty="0" smtClean="0">
                <a:solidFill>
                  <a:srgbClr val="C00000"/>
                </a:solidFill>
              </a:rPr>
              <a:t>	</a:t>
            </a:r>
            <a:r>
              <a:rPr lang="tr-TR" sz="2400" dirty="0" smtClean="0"/>
              <a:t>Tülay Dalgıç, </a:t>
            </a:r>
            <a:r>
              <a:rPr lang="tr-TR" sz="2400" u="sng" dirty="0" smtClean="0"/>
              <a:t>Office</a:t>
            </a:r>
            <a:r>
              <a:rPr lang="tr-TR" sz="2400" dirty="0" smtClean="0"/>
              <a:t>: A304 (Ext: </a:t>
            </a:r>
            <a:r>
              <a:rPr lang="tr-TR" sz="2400" dirty="0" smtClean="0"/>
              <a:t>1491), </a:t>
            </a:r>
            <a:r>
              <a:rPr lang="tr-TR" sz="2400" dirty="0" smtClean="0"/>
              <a:t>tdalgic@yeditepe.edu.tr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</a:pPr>
            <a:r>
              <a:rPr lang="tr-TR" sz="2400" dirty="0" smtClean="0"/>
              <a:t>	Tuba </a:t>
            </a:r>
            <a:r>
              <a:rPr lang="tr-TR" sz="2400" dirty="0" err="1" smtClean="0"/>
              <a:t>Gençer</a:t>
            </a:r>
            <a:r>
              <a:rPr lang="tr-TR" sz="2400" dirty="0" smtClean="0"/>
              <a:t>, </a:t>
            </a:r>
            <a:r>
              <a:rPr lang="tr-TR" sz="2400" u="sng" dirty="0"/>
              <a:t>Office</a:t>
            </a:r>
            <a:r>
              <a:rPr lang="tr-TR" sz="2400" dirty="0"/>
              <a:t>: A302 (</a:t>
            </a:r>
            <a:r>
              <a:rPr lang="tr-TR" sz="2400" dirty="0" err="1"/>
              <a:t>Ext</a:t>
            </a:r>
            <a:r>
              <a:rPr lang="tr-TR" sz="2400" dirty="0"/>
              <a:t>: </a:t>
            </a:r>
            <a:r>
              <a:rPr lang="tr-TR" sz="2400" dirty="0" smtClean="0"/>
              <a:t>1492), tuba.gencer@yeditepe.edu.tr </a:t>
            </a:r>
            <a:endParaRPr lang="tr-TR" sz="2400" dirty="0"/>
          </a:p>
          <a:p>
            <a:pPr marL="342900" lvl="0" indent="-342900">
              <a:spcBef>
                <a:spcPct val="20000"/>
              </a:spcBef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Hakan Metin, </a:t>
            </a:r>
            <a:r>
              <a:rPr lang="tr-TR" sz="2400" u="sng" dirty="0"/>
              <a:t>Office</a:t>
            </a:r>
            <a:r>
              <a:rPr lang="tr-TR" sz="2400" dirty="0"/>
              <a:t>: A302 (</a:t>
            </a:r>
            <a:r>
              <a:rPr lang="tr-TR" sz="2400" dirty="0" err="1"/>
              <a:t>Ext</a:t>
            </a:r>
            <a:r>
              <a:rPr lang="tr-TR" sz="2400" dirty="0"/>
              <a:t>: 1492), </a:t>
            </a:r>
            <a:r>
              <a:rPr lang="tr-TR" sz="2400" dirty="0" smtClean="0"/>
              <a:t>hakan.metin@yeditepe.edu.tr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C00000"/>
                </a:solidFill>
              </a:rPr>
              <a:t>Assistant:</a:t>
            </a:r>
            <a:r>
              <a:rPr lang="tr-TR" sz="24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400" dirty="0" smtClean="0"/>
              <a:t>	Ece Arpacıoğlu, </a:t>
            </a:r>
            <a:r>
              <a:rPr lang="tr-TR" sz="2400" u="sng" dirty="0" smtClean="0"/>
              <a:t>Office</a:t>
            </a:r>
            <a:r>
              <a:rPr lang="tr-TR" sz="2400" dirty="0" smtClean="0"/>
              <a:t>: A302 (Ext: 3134), ece.arpacioglu91@gmail.com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Graduate School of 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Natural and Applied Sciences</a:t>
            </a:r>
            <a:endParaRPr lang="tr-TR" dirty="0">
              <a:solidFill>
                <a:srgbClr val="C00000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24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22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7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2398216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M.Sc Programs</a:t>
            </a:r>
          </a:p>
          <a:p>
            <a:r>
              <a:rPr lang="tr-TR" dirty="0" smtClean="0"/>
              <a:t>Architecture</a:t>
            </a:r>
          </a:p>
          <a:p>
            <a:r>
              <a:rPr lang="tr-TR" dirty="0" err="1" smtClean="0"/>
              <a:t>Biotechnology</a:t>
            </a:r>
            <a:endParaRPr lang="tr-TR" dirty="0" smtClean="0"/>
          </a:p>
          <a:p>
            <a:r>
              <a:rPr lang="tr-TR" dirty="0" err="1" smtClean="0"/>
              <a:t>Biomedical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endParaRPr lang="tr-TR" dirty="0" smtClean="0"/>
          </a:p>
          <a:p>
            <a:r>
              <a:rPr lang="tr-TR" dirty="0" err="1"/>
              <a:t>Civil</a:t>
            </a:r>
            <a:r>
              <a:rPr lang="tr-TR" dirty="0"/>
              <a:t> </a:t>
            </a:r>
            <a:r>
              <a:rPr lang="tr-TR" dirty="0" err="1"/>
              <a:t>Engineering</a:t>
            </a:r>
            <a:endParaRPr lang="tr-TR" dirty="0"/>
          </a:p>
          <a:p>
            <a:r>
              <a:rPr lang="tr-TR" dirty="0" err="1" smtClean="0"/>
              <a:t>Chemical</a:t>
            </a:r>
            <a:r>
              <a:rPr lang="tr-TR" dirty="0" smtClean="0"/>
              <a:t> Engineering</a:t>
            </a:r>
          </a:p>
          <a:p>
            <a:r>
              <a:rPr lang="tr-TR" dirty="0" smtClean="0"/>
              <a:t>Computer Engineering</a:t>
            </a:r>
          </a:p>
          <a:p>
            <a:r>
              <a:rPr lang="tr-TR" dirty="0" smtClean="0"/>
              <a:t>Electrical and Electronics Engineering</a:t>
            </a:r>
          </a:p>
          <a:p>
            <a:r>
              <a:rPr lang="tr-TR" dirty="0" smtClean="0"/>
              <a:t>Mathematics</a:t>
            </a:r>
          </a:p>
          <a:p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Nanotechnology</a:t>
            </a:r>
            <a:endParaRPr lang="tr-TR" dirty="0"/>
          </a:p>
          <a:p>
            <a:r>
              <a:rPr lang="tr-TR" dirty="0" err="1" smtClean="0"/>
              <a:t>Mechanical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endParaRPr lang="tr-TR" dirty="0" smtClean="0"/>
          </a:p>
          <a:p>
            <a:r>
              <a:rPr lang="tr-TR" dirty="0" err="1"/>
              <a:t>Pilotage</a:t>
            </a:r>
            <a:endParaRPr lang="tr-TR" dirty="0"/>
          </a:p>
          <a:p>
            <a:r>
              <a:rPr lang="tr-TR" dirty="0" err="1" smtClean="0"/>
              <a:t>Physics</a:t>
            </a:r>
            <a:endParaRPr lang="tr-TR" dirty="0" smtClean="0"/>
          </a:p>
          <a:p>
            <a:r>
              <a:rPr lang="tr-TR" dirty="0" err="1" smtClean="0"/>
              <a:t>Systems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endParaRPr lang="tr-T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4384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Doctorate Programs</a:t>
            </a:r>
          </a:p>
          <a:p>
            <a:r>
              <a:rPr lang="tr-TR" dirty="0" smtClean="0"/>
              <a:t>Biotechnology</a:t>
            </a:r>
            <a:endParaRPr lang="tr-TR" b="1" dirty="0" smtClean="0"/>
          </a:p>
          <a:p>
            <a:r>
              <a:rPr lang="tr-TR" dirty="0" smtClean="0"/>
              <a:t>Chemical Engineering</a:t>
            </a:r>
          </a:p>
          <a:p>
            <a:r>
              <a:rPr lang="tr-TR" dirty="0" smtClean="0"/>
              <a:t>Computer Engineering</a:t>
            </a:r>
          </a:p>
          <a:p>
            <a:r>
              <a:rPr lang="tr-TR" dirty="0" smtClean="0"/>
              <a:t>Electrical and Electronics Engineering</a:t>
            </a:r>
          </a:p>
          <a:p>
            <a:r>
              <a:rPr lang="tr-TR" dirty="0" smtClean="0"/>
              <a:t>Mathematics</a:t>
            </a:r>
          </a:p>
          <a:p>
            <a:r>
              <a:rPr lang="tr-TR" dirty="0" smtClean="0"/>
              <a:t>Mechanical Engineering</a:t>
            </a:r>
          </a:p>
          <a:p>
            <a:r>
              <a:rPr lang="tr-TR" dirty="0" smtClean="0"/>
              <a:t>Physics</a:t>
            </a:r>
          </a:p>
          <a:p>
            <a:r>
              <a:rPr lang="tr-TR" dirty="0" smtClean="0"/>
              <a:t>Systems Engineering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6183868"/>
            <a:ext cx="27432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292 </a:t>
            </a:r>
            <a:r>
              <a:rPr lang="tr-TR" dirty="0" smtClean="0"/>
              <a:t>Current Ph.D. Students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5486400"/>
            <a:ext cx="27432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350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Current </a:t>
            </a:r>
            <a:r>
              <a:rPr lang="tr-TR" dirty="0" smtClean="0"/>
              <a:t>M.Sc. Students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24" name="Picture 143" descr="cc1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22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3" descr="cc1.bmp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066800" y="2819400"/>
            <a:ext cx="7086600" cy="1066800"/>
          </a:xfrm>
          <a:solidFill>
            <a:schemeClr val="bg2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endParaRPr lang="tr-TR" sz="2400" dirty="0" smtClean="0"/>
          </a:p>
          <a:p>
            <a:pPr algn="ctr">
              <a:buNone/>
            </a:pPr>
            <a:r>
              <a:rPr lang="tr-TR" sz="5200" dirty="0" smtClean="0">
                <a:solidFill>
                  <a:srgbClr val="002060"/>
                </a:solidFill>
              </a:rPr>
              <a:t>RULES and REGULATIONS</a:t>
            </a:r>
          </a:p>
          <a:p>
            <a:endParaRPr lang="tr-TR" sz="2400" dirty="0"/>
          </a:p>
        </p:txBody>
      </p:sp>
      <p:pic>
        <p:nvPicPr>
          <p:cNvPr id="27" name="Picture 137" descr="kart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8406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11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13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17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629400" cy="65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52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61950"/>
            <a:ext cx="88868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97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76388"/>
            <a:ext cx="89725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0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24063"/>
            <a:ext cx="8677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0" y="0"/>
            <a:ext cx="7316703" cy="2516103"/>
            <a:chOff x="0" y="0"/>
            <a:chExt cx="7316703" cy="2516103"/>
          </a:xfrm>
        </p:grpSpPr>
        <p:pic>
          <p:nvPicPr>
            <p:cNvPr id="6" name="Picture 143" descr="cc1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0"/>
              <a:ext cx="2439903" cy="7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7"/>
            <p:cNvGrpSpPr/>
            <p:nvPr/>
          </p:nvGrpSpPr>
          <p:grpSpPr>
            <a:xfrm>
              <a:off x="0" y="0"/>
              <a:ext cx="4878303" cy="2516103"/>
              <a:chOff x="0" y="0"/>
              <a:chExt cx="4878303" cy="2516103"/>
            </a:xfrm>
          </p:grpSpPr>
          <p:pic>
            <p:nvPicPr>
              <p:cNvPr id="8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0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3" descr="cc1.bmp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1182542" y="1258743"/>
                <a:ext cx="2439903" cy="7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37" descr="kart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341" y="76200"/>
            <a:ext cx="1101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4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258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GRADUATE SCHOOL OF  NATURAL AND APPLIED SCIENCES  ORIENTATION    FALL 2017</vt:lpstr>
      <vt:lpstr>Graduate School of  Natural and Applied Sciences</vt:lpstr>
      <vt:lpstr>Graduate School of  Natural and Applied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Points (Dismissal Procedure)</vt:lpstr>
      <vt:lpstr>Important Points (Dismissal Procedure)</vt:lpstr>
      <vt:lpstr>Graduate School of  Natural and Applied Sciences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SCHOOL OF  NATURAL AND APPLIED SCIENCES   ORIENTATION FALL 2014</dc:title>
  <dc:creator>sanem</dc:creator>
  <cp:lastModifiedBy>Ipek Karaaslan</cp:lastModifiedBy>
  <cp:revision>252</cp:revision>
  <dcterms:created xsi:type="dcterms:W3CDTF">2006-08-16T00:00:00Z</dcterms:created>
  <dcterms:modified xsi:type="dcterms:W3CDTF">2017-10-12T12:48:54Z</dcterms:modified>
</cp:coreProperties>
</file>